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5" r:id="rId4"/>
    <p:sldId id="305" r:id="rId5"/>
    <p:sldId id="265" r:id="rId6"/>
    <p:sldId id="313" r:id="rId7"/>
    <p:sldId id="315" r:id="rId8"/>
    <p:sldId id="316" r:id="rId9"/>
    <p:sldId id="325" r:id="rId10"/>
    <p:sldId id="317" r:id="rId11"/>
    <p:sldId id="318" r:id="rId12"/>
    <p:sldId id="319" r:id="rId13"/>
    <p:sldId id="266" r:id="rId14"/>
    <p:sldId id="300" r:id="rId15"/>
    <p:sldId id="301" r:id="rId16"/>
    <p:sldId id="320" r:id="rId17"/>
    <p:sldId id="302" r:id="rId18"/>
    <p:sldId id="292" r:id="rId19"/>
    <p:sldId id="303" r:id="rId20"/>
    <p:sldId id="306" r:id="rId21"/>
    <p:sldId id="288" r:id="rId22"/>
    <p:sldId id="307" r:id="rId23"/>
    <p:sldId id="308" r:id="rId24"/>
    <p:sldId id="321" r:id="rId25"/>
    <p:sldId id="322" r:id="rId26"/>
    <p:sldId id="323" r:id="rId27"/>
    <p:sldId id="309" r:id="rId28"/>
    <p:sldId id="311" r:id="rId29"/>
    <p:sldId id="293" r:id="rId30"/>
    <p:sldId id="295" r:id="rId31"/>
    <p:sldId id="27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FF99"/>
    <a:srgbClr val="FFCC66"/>
    <a:srgbClr val="CCECFF"/>
    <a:srgbClr val="CCFFCC"/>
    <a:srgbClr val="000000"/>
    <a:srgbClr val="00CC99"/>
    <a:srgbClr val="F6F8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showGuides="1">
      <p:cViewPr>
        <p:scale>
          <a:sx n="80" d="100"/>
          <a:sy n="80" d="100"/>
        </p:scale>
        <p:origin x="-102" y="-60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389" y="354415"/>
            <a:ext cx="2803884" cy="637054"/>
          </a:xfrm>
          <a:prstGeom prst="rect">
            <a:avLst/>
          </a:prstGeom>
        </p:spPr>
      </p:pic>
      <p:sp>
        <p:nvSpPr>
          <p:cNvPr id="8" name="矩形 7"/>
          <p:cNvSpPr/>
          <p:nvPr userDrawn="1"/>
        </p:nvSpPr>
        <p:spPr>
          <a:xfrm>
            <a:off x="0" y="1383149"/>
            <a:ext cx="12192000" cy="4141351"/>
          </a:xfrm>
          <a:prstGeom prst="rect">
            <a:avLst/>
          </a:prstGeom>
          <a:solidFill>
            <a:srgbClr val="014731"/>
          </a:solidFill>
          <a:ln>
            <a:noFill/>
          </a:ln>
          <a:effectLst>
            <a:glow rad="139700">
              <a:schemeClr val="accent3">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 </a:t>
            </a:r>
            <a:r>
              <a:rPr lang="en-US" altLang="zh-CN" sz="3200" b="1" dirty="0" smtClean="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             </a:t>
            </a:r>
          </a:p>
          <a:p>
            <a:pPr algn="ctr"/>
            <a:endPar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a:p>
            <a:pPr algn="ctr"/>
            <a:endParaRPr lang="en-US" altLang="zh-CN" sz="3200" b="1" dirty="0" smtClean="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a:p>
            <a:pPr algn="ctr"/>
            <a:endParaRPr lang="en-US" altLang="zh-CN" sz="3200" b="1" dirty="0">
              <a:solidFill>
                <a:schemeClr val="bg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5060538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555600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36644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3446" y="271374"/>
            <a:ext cx="12206163" cy="6586626"/>
            <a:chOff x="-13446" y="271374"/>
            <a:chExt cx="12206163" cy="6586626"/>
          </a:xfrm>
        </p:grpSpPr>
        <p:sp>
          <p:nvSpPr>
            <p:cNvPr id="8" name="矩形 7"/>
            <p:cNvSpPr/>
            <p:nvPr/>
          </p:nvSpPr>
          <p:spPr>
            <a:xfrm>
              <a:off x="3130475" y="271374"/>
              <a:ext cx="8627633" cy="548897"/>
            </a:xfrm>
            <a:prstGeom prst="rect">
              <a:avLst/>
            </a:prstGeom>
            <a:gradFill>
              <a:gsLst>
                <a:gs pos="100000">
                  <a:srgbClr val="024B34"/>
                </a:gs>
                <a:gs pos="100000">
                  <a:srgbClr val="C6DCF1"/>
                </a:gs>
                <a:gs pos="32000">
                  <a:srgbClr val="7DA399"/>
                </a:gs>
                <a:gs pos="0">
                  <a:srgbClr val="BACFCB"/>
                </a:gs>
                <a:gs pos="0">
                  <a:schemeClr val="accent1">
                    <a:lumMod val="5000"/>
                    <a:lumOff val="95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4932"/>
                </a:solidFill>
              </a:endParaRPr>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saturation sat="101000"/>
                      </a14:imgEffect>
                    </a14:imgLayer>
                  </a14:imgProps>
                </a:ext>
                <a:ext uri="{28A0092B-C50C-407E-A947-70E740481C1C}">
                  <a14:useLocalDpi xmlns:a14="http://schemas.microsoft.com/office/drawing/2010/main" val="0"/>
                </a:ext>
              </a:extLst>
            </a:blip>
            <a:stretch>
              <a:fillRect/>
            </a:stretch>
          </p:blipFill>
          <p:spPr>
            <a:xfrm>
              <a:off x="0" y="1196787"/>
              <a:ext cx="12192717" cy="4935071"/>
            </a:xfrm>
            <a:prstGeom prst="rect">
              <a:avLst/>
            </a:prstGeom>
            <a:noFill/>
            <a:ln>
              <a:noFill/>
            </a:ln>
            <a:effectLst>
              <a:glow rad="127000">
                <a:schemeClr val="bg1">
                  <a:alpha val="45000"/>
                </a:schemeClr>
              </a:glow>
              <a:softEdge rad="584200"/>
            </a:effectLst>
          </p:spPr>
        </p:pic>
        <p:sp>
          <p:nvSpPr>
            <p:cNvPr id="10" name="矩形 9"/>
            <p:cNvSpPr/>
            <p:nvPr/>
          </p:nvSpPr>
          <p:spPr>
            <a:xfrm>
              <a:off x="0" y="925498"/>
              <a:ext cx="12192000" cy="5932502"/>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13446" y="6131858"/>
              <a:ext cx="9776011" cy="42461"/>
            </a:xfrm>
            <a:prstGeom prst="line">
              <a:avLst/>
            </a:prstGeom>
            <a:ln w="38100">
              <a:solidFill>
                <a:srgbClr val="024B34"/>
              </a:solidFill>
            </a:ln>
          </p:spPr>
          <p:style>
            <a:lnRef idx="3">
              <a:schemeClr val="dk1"/>
            </a:lnRef>
            <a:fillRef idx="0">
              <a:schemeClr val="dk1"/>
            </a:fillRef>
            <a:effectRef idx="2">
              <a:schemeClr val="dk1"/>
            </a:effectRef>
            <a:fontRef idx="minor">
              <a:schemeClr val="tx1"/>
            </a:fontRef>
          </p:style>
        </p:cxnSp>
        <p:sp>
          <p:nvSpPr>
            <p:cNvPr id="12" name="矩形 11"/>
            <p:cNvSpPr/>
            <p:nvPr/>
          </p:nvSpPr>
          <p:spPr>
            <a:xfrm>
              <a:off x="9181658" y="6268448"/>
              <a:ext cx="67230" cy="428188"/>
            </a:xfrm>
            <a:prstGeom prst="rect">
              <a:avLst/>
            </a:prstGeom>
            <a:solidFill>
              <a:srgbClr val="326D5B"/>
            </a:solidFill>
            <a:ln>
              <a:solidFill>
                <a:srgbClr val="095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864794" y="6241554"/>
              <a:ext cx="67230" cy="428188"/>
            </a:xfrm>
            <a:prstGeom prst="rect">
              <a:avLst/>
            </a:prstGeom>
            <a:solidFill>
              <a:srgbClr val="326D5B"/>
            </a:solidFill>
            <a:ln>
              <a:solidFill>
                <a:srgbClr val="0950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3711" y="232409"/>
            <a:ext cx="2523214" cy="573285"/>
          </a:xfrm>
          <a:prstGeom prst="rect">
            <a:avLst/>
          </a:prstGeom>
        </p:spPr>
      </p:pic>
      <p:sp>
        <p:nvSpPr>
          <p:cNvPr id="16" name="文本框 15"/>
          <p:cNvSpPr txBox="1"/>
          <p:nvPr userDrawn="1"/>
        </p:nvSpPr>
        <p:spPr>
          <a:xfrm>
            <a:off x="9196448" y="6279066"/>
            <a:ext cx="2744993" cy="400110"/>
          </a:xfrm>
          <a:prstGeom prst="rect">
            <a:avLst/>
          </a:prstGeom>
          <a:noFill/>
        </p:spPr>
        <p:txBody>
          <a:bodyPr wrap="square" rtlCol="0">
            <a:spAutoFit/>
          </a:bodyPr>
          <a:lstStyle/>
          <a:p>
            <a:pPr algn="ctr"/>
            <a:r>
              <a:rPr lang="zh-CN" altLang="en-US" sz="2000" dirty="0" smtClean="0">
                <a:latin typeface="华文行楷" panose="02010800040101010101" pitchFamily="2" charset="-122"/>
                <a:ea typeface="华文行楷" panose="02010800040101010101" pitchFamily="2" charset="-122"/>
              </a:rPr>
              <a:t>修德  求是  博学  笃行</a:t>
            </a:r>
            <a:endParaRPr lang="zh-CN" altLang="en-US" sz="20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0713690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590193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8519776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16320796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13385209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4259702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378720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CCC436-2C19-4059-9021-FF7CFF30138A}" type="datetimeFigureOut">
              <a:rPr lang="zh-CN" altLang="en-US" smtClean="0"/>
              <a:t>2022/11/30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3286082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CCC436-2C19-4059-9021-FF7CFF30138A}" type="datetimeFigureOut">
              <a:rPr lang="zh-CN" altLang="en-US" smtClean="0"/>
              <a:t>2022/11/30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D7BEE9-B13D-4329-B9E9-026A8736529B}" type="slidenum">
              <a:rPr lang="zh-CN" altLang="en-US" smtClean="0"/>
              <a:t>‹#›</a:t>
            </a:fld>
            <a:endParaRPr lang="zh-CN" altLang="en-US"/>
          </a:p>
        </p:txBody>
      </p:sp>
    </p:spTree>
    <p:extLst>
      <p:ext uri="{BB962C8B-B14F-4D97-AF65-F5344CB8AC3E}">
        <p14:creationId xmlns:p14="http://schemas.microsoft.com/office/powerpoint/2010/main" val="2125046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file:///I:\&#28353;&#24030;&#23398;&#38498;\Lesson%20preparation\2020.9-12%20lesson%20preperation\&#33521;&#27721;&#27721;&#33521;&#21475;&#35793;&#65288;2&#65289;\Lessons%202-4%20Reception\Lesson%202%20records%20and%20other%20materials\&#21442;&#32771;&#36164;&#26009;%202.3%20&#22806;&#20107;&#25509;&#24453;&#35789;&#27719;.doc"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4.%20Extension.docx"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5.%20&#22806;&#36152;&#20215;&#26684;&#21644;&#20184;&#27454;&#26041;&#24335;.doc"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1.%20machine%20tools.MP3" TargetMode="Externa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2%20&#24076;&#23572;&#21338;&#22763;&#21644;&#22827;&#20154;(&#20013;)%20%20meeting%20and%20greeting%20a%20guest.MP3"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file:///F:\Lesson%20preparation\2021.3-7%20%20lesson%20Preparation%20&#65288;2&#65289;\&#21475;&#35793;%20&#65288;2&#65289;\Lessons%205-7%20Business%20Negotiation\Lesson%205%20Pre-interpretation%20preperation\1.%20&#22806;&#36152;&#21512;&#21516;&#33539;&#26412;.doc"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file:///F:\Lesson%20preparation\2021.3-7%20%20lesson%20Preparation%20&#65288;2&#65289;\&#21475;&#35793;%20&#65288;2&#65289;\Lessons%205-7%20Business%20Negotiation\Lesson%205%20Pre-interpretation%20preperation\5.%20&#21253;&#35013;%20Packing%20knowledge%20&amp;%20expressions.doc" TargetMode="Externa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1032" y="1802931"/>
            <a:ext cx="9230627" cy="2862322"/>
          </a:xfrm>
          <a:prstGeom prst="rect">
            <a:avLst/>
          </a:prstGeom>
          <a:noFill/>
        </p:spPr>
        <p:txBody>
          <a:bodyPr wrap="square" rtlCol="0">
            <a:spAutoFit/>
          </a:bodyPr>
          <a:lstStyle/>
          <a:p>
            <a:pPr algn="ctr">
              <a:lnSpc>
                <a:spcPct val="150000"/>
              </a:lnSpc>
            </a:pPr>
            <a:r>
              <a:rPr lang="en-US" altLang="zh-CN" sz="4000" b="1" dirty="0" smtClean="0">
                <a:solidFill>
                  <a:schemeClr val="bg2"/>
                </a:solidFill>
                <a:latin typeface="微软雅黑" panose="020B0503020204020204" pitchFamily="34" charset="-122"/>
                <a:ea typeface="微软雅黑" panose="020B0503020204020204" pitchFamily="34" charset="-122"/>
              </a:rPr>
              <a:t>Lessons 5-7</a:t>
            </a:r>
            <a:endParaRPr lang="en-US" altLang="zh-CN" sz="4000" b="1" dirty="0">
              <a:solidFill>
                <a:schemeClr val="bg2"/>
              </a:solidFill>
              <a:latin typeface="微软雅黑" panose="020B0503020204020204" pitchFamily="34" charset="-122"/>
              <a:ea typeface="微软雅黑" panose="020B0503020204020204" pitchFamily="34" charset="-122"/>
            </a:endParaRPr>
          </a:p>
          <a:p>
            <a:pPr algn="ctr">
              <a:lnSpc>
                <a:spcPct val="150000"/>
              </a:lnSpc>
            </a:pPr>
            <a:r>
              <a:rPr lang="en-US" altLang="zh-CN" sz="4000" b="1" dirty="0" smtClean="0">
                <a:solidFill>
                  <a:schemeClr val="bg2"/>
                </a:solidFill>
                <a:latin typeface="微软雅黑" panose="020B0503020204020204" pitchFamily="34" charset="-122"/>
                <a:ea typeface="微软雅黑" panose="020B0503020204020204" pitchFamily="34" charset="-122"/>
              </a:rPr>
              <a:t>Interpreting of Business Negotiation (BN)</a:t>
            </a:r>
            <a:endParaRPr lang="en-US" altLang="zh-CN" sz="3200" b="1" dirty="0" smtClean="0">
              <a:solidFill>
                <a:schemeClr val="bg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5920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Rot="1" noChangeArrowheads="1"/>
          </p:cNvSpPr>
          <p:nvPr/>
        </p:nvSpPr>
        <p:spPr>
          <a:xfrm>
            <a:off x="1053742" y="990600"/>
            <a:ext cx="10416898" cy="5631329"/>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US" altLang="zh-CN" sz="2400" dirty="0" smtClean="0">
                <a:solidFill>
                  <a:srgbClr val="FF0000"/>
                </a:solidFill>
                <a:latin typeface="Times New Roman" panose="02020603050405020304" pitchFamily="18" charset="0"/>
              </a:rPr>
              <a:t>Contract</a:t>
            </a:r>
            <a:endParaRPr lang="en-US" altLang="zh-CN" sz="2400" b="1" dirty="0">
              <a:latin typeface="Times New Roman" panose="02020603050405020304" pitchFamily="18" charset="0"/>
            </a:endParaRPr>
          </a:p>
          <a:p>
            <a:pPr>
              <a:buNone/>
            </a:pPr>
            <a:r>
              <a:rPr lang="en-US" altLang="zh-CN" sz="2400" b="1" dirty="0">
                <a:latin typeface="Times New Roman" panose="02020603050405020304" pitchFamily="18" charset="0"/>
              </a:rPr>
              <a:t>4) </a:t>
            </a:r>
            <a:r>
              <a:rPr lang="zh-CN" altLang="en-US" sz="2400" b="1" dirty="0">
                <a:latin typeface="Times New Roman" panose="02020603050405020304" pitchFamily="18" charset="0"/>
              </a:rPr>
              <a:t>唛头 </a:t>
            </a:r>
            <a:r>
              <a:rPr lang="en-US" altLang="zh-CN" sz="2400" b="1" dirty="0">
                <a:latin typeface="Times New Roman" panose="02020603050405020304" pitchFamily="18" charset="0"/>
              </a:rPr>
              <a:t>(Shipping Marks)</a:t>
            </a:r>
          </a:p>
          <a:p>
            <a:pPr>
              <a:lnSpc>
                <a:spcPts val="2880"/>
              </a:lnSpc>
              <a:buNone/>
            </a:pPr>
            <a:r>
              <a:rPr lang="en-US" altLang="zh-CN" sz="2000" dirty="0"/>
              <a:t>     </a:t>
            </a:r>
            <a:endParaRPr lang="zh-CN" altLang="en-US" sz="2000" dirty="0"/>
          </a:p>
          <a:p>
            <a:pPr algn="just">
              <a:lnSpc>
                <a:spcPts val="2880"/>
              </a:lnSpc>
              <a:buNone/>
            </a:pPr>
            <a:endParaRPr lang="en-US" altLang="zh-CN" sz="2400" b="1" dirty="0">
              <a:latin typeface="Times New Roman" panose="02020603050405020304" pitchFamily="18" charset="0"/>
            </a:endParaRPr>
          </a:p>
          <a:p>
            <a:pPr algn="just">
              <a:lnSpc>
                <a:spcPts val="2100"/>
              </a:lnSpc>
              <a:buFont typeface="Wingdings" panose="05000000000000000000" pitchFamily="2" charset="2"/>
              <a:buNone/>
              <a:defRPr/>
            </a:pPr>
            <a:endParaRPr lang="en-US" sz="2400" b="1" dirty="0" smtClean="0">
              <a:latin typeface="Times New Roman" panose="02020603050405020304" pitchFamily="18" charset="0"/>
            </a:endParaRPr>
          </a:p>
        </p:txBody>
      </p:sp>
      <p:pic>
        <p:nvPicPr>
          <p:cNvPr id="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6800" y="4117217"/>
            <a:ext cx="4460306" cy="206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179" y="1949203"/>
            <a:ext cx="3210296" cy="201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6094" y="1992657"/>
            <a:ext cx="3049215" cy="201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471" y="4007316"/>
            <a:ext cx="4409470" cy="266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1376" y="2193365"/>
            <a:ext cx="4731305" cy="3882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5306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1881" y="923366"/>
            <a:ext cx="8432801" cy="2108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3" descr="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880" y="3031566"/>
            <a:ext cx="8432801" cy="330284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97432" y="2814917"/>
            <a:ext cx="1526988" cy="830997"/>
          </a:xfrm>
          <a:prstGeom prst="rect">
            <a:avLst/>
          </a:prstGeom>
          <a:solidFill>
            <a:schemeClr val="accent6">
              <a:lumMod val="60000"/>
              <a:lumOff val="40000"/>
            </a:schemeClr>
          </a:solidFill>
        </p:spPr>
        <p:txBody>
          <a:bodyPr wrap="square" rtlCol="0">
            <a:spAutoFit/>
          </a:bodyPr>
          <a:lstStyle/>
          <a:p>
            <a:pPr algn="ctr"/>
            <a:r>
              <a:rPr lang="en-US" altLang="zh-CN" sz="2400" b="1" dirty="0" err="1" smtClean="0">
                <a:latin typeface="Times New Roman" panose="02020603050405020304" pitchFamily="18" charset="0"/>
                <a:cs typeface="Times New Roman" panose="02020603050405020304" pitchFamily="18" charset="0"/>
              </a:rPr>
              <a:t>Proforma</a:t>
            </a:r>
            <a:r>
              <a:rPr lang="en-US" altLang="zh-CN" sz="2400" b="1" dirty="0" smtClean="0">
                <a:latin typeface="Times New Roman" panose="02020603050405020304" pitchFamily="18" charset="0"/>
                <a:cs typeface="Times New Roman" panose="02020603050405020304" pitchFamily="18" charset="0"/>
              </a:rPr>
              <a:t> Invoice</a:t>
            </a:r>
            <a:endParaRPr lang="zh-CN" altLang="en-US" sz="2400" b="1" dirty="0">
              <a:latin typeface="Times New Roman" panose="02020603050405020304" pitchFamily="18" charset="0"/>
              <a:cs typeface="Times New Roman" panose="02020603050405020304" pitchFamily="18" charset="0"/>
            </a:endParaRPr>
          </a:p>
        </p:txBody>
      </p:sp>
      <p:sp>
        <p:nvSpPr>
          <p:cNvPr id="9" name="TextBox 5"/>
          <p:cNvSpPr txBox="1"/>
          <p:nvPr/>
        </p:nvSpPr>
        <p:spPr>
          <a:xfrm>
            <a:off x="949960" y="193040"/>
            <a:ext cx="1077346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6900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954249" y="3149599"/>
            <a:ext cx="1526988" cy="830997"/>
          </a:xfrm>
          <a:prstGeom prst="rect">
            <a:avLst/>
          </a:prstGeom>
          <a:solidFill>
            <a:schemeClr val="accent6">
              <a:lumMod val="60000"/>
              <a:lumOff val="40000"/>
            </a:schemeClr>
          </a:solidFill>
        </p:spPr>
        <p:txBody>
          <a:bodyPr wrap="square" rtlCol="0">
            <a:spAutoFit/>
          </a:bodyPr>
          <a:lstStyle/>
          <a:p>
            <a:pPr algn="ctr"/>
            <a:r>
              <a:rPr lang="en-US" altLang="zh-CN" sz="2400" b="1" dirty="0" err="1" smtClean="0">
                <a:latin typeface="Times New Roman" panose="02020603050405020304" pitchFamily="18" charset="0"/>
                <a:cs typeface="Times New Roman" panose="02020603050405020304" pitchFamily="18" charset="0"/>
              </a:rPr>
              <a:t>Proforma</a:t>
            </a:r>
            <a:r>
              <a:rPr lang="en-US" altLang="zh-CN" sz="2400" b="1" dirty="0" smtClean="0">
                <a:latin typeface="Times New Roman" panose="02020603050405020304" pitchFamily="18" charset="0"/>
                <a:cs typeface="Times New Roman" panose="02020603050405020304" pitchFamily="18" charset="0"/>
              </a:rPr>
              <a:t> Invoice</a:t>
            </a:r>
            <a:endParaRPr lang="zh-CN" altLang="en-US" sz="2400" b="1" dirty="0">
              <a:latin typeface="Times New Roman" panose="02020603050405020304" pitchFamily="18" charset="0"/>
              <a:cs typeface="Times New Roman" panose="02020603050405020304" pitchFamily="18" charset="0"/>
            </a:endParaRPr>
          </a:p>
        </p:txBody>
      </p:sp>
      <p:pic>
        <p:nvPicPr>
          <p:cNvPr id="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5388" y="786369"/>
            <a:ext cx="7947437" cy="6026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 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38279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2"/>
          <p:cNvSpPr>
            <a:spLocks noChangeArrowheads="1"/>
          </p:cNvSpPr>
          <p:nvPr/>
        </p:nvSpPr>
        <p:spPr bwMode="auto">
          <a:xfrm>
            <a:off x="2285997" y="1149358"/>
            <a:ext cx="8393955" cy="9048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None/>
            </a:pPr>
            <a:r>
              <a:rPr lang="en-US" altLang="zh-CN" sz="2400" dirty="0" smtClean="0"/>
              <a:t> </a:t>
            </a:r>
            <a:r>
              <a:rPr lang="en-US" altLang="zh-CN" sz="1100" dirty="0" smtClean="0"/>
              <a:t>●</a:t>
            </a:r>
            <a:r>
              <a:rPr lang="en-US" altLang="zh-CN" sz="2400" dirty="0" smtClean="0"/>
              <a:t> </a:t>
            </a:r>
            <a:r>
              <a:rPr lang="en-US" altLang="zh-CN" sz="2400" dirty="0">
                <a:latin typeface="Times New Roman" panose="02020603050405020304" pitchFamily="18" charset="0"/>
                <a:cs typeface="Times New Roman" panose="02020603050405020304" pitchFamily="18" charset="0"/>
              </a:rPr>
              <a:t>Negotiation on price (</a:t>
            </a:r>
            <a:r>
              <a:rPr lang="en-US" altLang="zh-CN" sz="2400" dirty="0" smtClean="0">
                <a:latin typeface="Times New Roman" panose="02020603050405020304" pitchFamily="18" charset="0"/>
                <a:cs typeface="Times New Roman" panose="02020603050405020304" pitchFamily="18" charset="0"/>
              </a:rPr>
              <a:t>P. 56-57/ P.57-58)</a:t>
            </a:r>
            <a:endParaRPr lang="en-US" altLang="zh-CN" sz="2400" dirty="0">
              <a:latin typeface="Times New Roman" panose="02020603050405020304" pitchFamily="18" charset="0"/>
              <a:cs typeface="Times New Roman" panose="02020603050405020304" pitchFamily="18" charset="0"/>
            </a:endParaRPr>
          </a:p>
          <a:p>
            <a:pPr eaLnBrk="1" hangingPunct="1">
              <a:buNone/>
            </a:pPr>
            <a:r>
              <a:rPr lang="en-US" altLang="zh-CN" sz="240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 </a:t>
            </a:r>
            <a:r>
              <a:rPr lang="en-US" altLang="zh-CN" sz="2400" dirty="0" smtClean="0">
                <a:latin typeface="Times New Roman" panose="02020603050405020304" pitchFamily="18" charset="0"/>
                <a:cs typeface="Times New Roman" panose="02020603050405020304" pitchFamily="18" charset="0"/>
              </a:rPr>
              <a:t>Transformation </a:t>
            </a:r>
            <a:r>
              <a:rPr lang="en-US" altLang="zh-CN" sz="2400" dirty="0">
                <a:latin typeface="Times New Roman" panose="02020603050405020304" pitchFamily="18" charset="0"/>
                <a:cs typeface="Times New Roman" panose="02020603050405020304" pitchFamily="18" charset="0"/>
              </a:rPr>
              <a:t>of business operation patterns </a:t>
            </a:r>
            <a:r>
              <a:rPr lang="en-US" altLang="zh-CN" sz="2400" dirty="0" smtClean="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p.82-83</a:t>
            </a:r>
            <a:r>
              <a:rPr lang="en-US" altLang="zh-CN" sz="2400" dirty="0" smtClean="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
        <p:nvSpPr>
          <p:cNvPr id="8" name="Text Box 5"/>
          <p:cNvSpPr txBox="1">
            <a:spLocks noChangeArrowheads="1"/>
          </p:cNvSpPr>
          <p:nvPr/>
        </p:nvSpPr>
        <p:spPr bwMode="auto">
          <a:xfrm>
            <a:off x="1088272" y="2627218"/>
            <a:ext cx="9753045" cy="22775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800"/>
              </a:lnSpc>
              <a:spcBef>
                <a:spcPct val="50000"/>
              </a:spcBef>
              <a:defRPr/>
            </a:pPr>
            <a:r>
              <a:rPr lang="en-US" sz="2400" b="1" dirty="0" smtClean="0">
                <a:latin typeface="Times New Roman" panose="02020603050405020304" pitchFamily="18" charset="0"/>
              </a:rPr>
              <a:t>2.1 Structures of discourse on business negotiation</a:t>
            </a:r>
          </a:p>
          <a:p>
            <a:pPr eaLnBrk="1" hangingPunct="1">
              <a:lnSpc>
                <a:spcPts val="2800"/>
              </a:lnSpc>
              <a:spcBef>
                <a:spcPct val="50000"/>
              </a:spcBef>
              <a:defRPr/>
            </a:pPr>
            <a:endParaRPr lang="en-US" sz="2400" b="1" dirty="0" smtClean="0">
              <a:latin typeface="Times New Roman" panose="02020603050405020304" pitchFamily="18" charset="0"/>
            </a:endParaRPr>
          </a:p>
          <a:p>
            <a:pPr eaLnBrk="1" hangingPunct="1">
              <a:spcBef>
                <a:spcPct val="0"/>
              </a:spcBef>
              <a:buClrTx/>
              <a:buSzTx/>
              <a:buFont typeface="Arial" panose="020B0604020202020204" pitchFamily="34" charset="0"/>
              <a:buNone/>
            </a:pPr>
            <a:r>
              <a:rPr lang="en-US" sz="2400" dirty="0" smtClean="0">
                <a:latin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Enquiry → Offer → Counter offer → Request → </a:t>
            </a:r>
            <a:r>
              <a:rPr lang="en-US" altLang="zh-CN" sz="2400" dirty="0" smtClean="0">
                <a:latin typeface="Times New Roman" panose="02020603050405020304" pitchFamily="18" charset="0"/>
                <a:cs typeface="Times New Roman" panose="02020603050405020304" pitchFamily="18" charset="0"/>
              </a:rPr>
              <a:t>Counter </a:t>
            </a:r>
            <a:r>
              <a:rPr lang="en-US" altLang="zh-CN" sz="2400" dirty="0">
                <a:latin typeface="Times New Roman" panose="02020603050405020304" pitchFamily="18" charset="0"/>
                <a:cs typeface="Times New Roman" panose="02020603050405020304" pitchFamily="18" charset="0"/>
              </a:rPr>
              <a:t>counter-offer → </a:t>
            </a:r>
            <a:r>
              <a:rPr lang="en-US" altLang="zh-CN" sz="2400" dirty="0" smtClean="0">
                <a:latin typeface="Times New Roman" panose="02020603050405020304" pitchFamily="18" charset="0"/>
                <a:cs typeface="Times New Roman" panose="02020603050405020304" pitchFamily="18" charset="0"/>
              </a:rPr>
              <a:t>Acceptance</a:t>
            </a:r>
            <a:r>
              <a:rPr lang="en-US" altLang="zh-CN" sz="2400" dirty="0">
                <a:latin typeface="Times New Roman" panose="02020603050405020304" pitchFamily="18" charset="0"/>
                <a:cs typeface="Times New Roman" panose="02020603050405020304" pitchFamily="18" charset="0"/>
              </a:rPr>
              <a:t>→ Contract </a:t>
            </a:r>
            <a:endParaRPr lang="en-US" sz="2400" dirty="0" smtClean="0">
              <a:latin typeface="Times New Roman" panose="02020603050405020304" pitchFamily="18" charset="0"/>
            </a:endParaRPr>
          </a:p>
          <a:p>
            <a:pPr eaLnBrk="1" hangingPunct="1">
              <a:lnSpc>
                <a:spcPts val="2800"/>
              </a:lnSpc>
              <a:spcBef>
                <a:spcPct val="50000"/>
              </a:spcBef>
              <a:defRPr/>
            </a:pPr>
            <a:endParaRPr lang="en-US" sz="2400" dirty="0">
              <a:latin typeface="Times New Roman" panose="02020603050405020304" pitchFamily="18" charset="0"/>
            </a:endParaRPr>
          </a:p>
        </p:txBody>
      </p:sp>
      <p:sp>
        <p:nvSpPr>
          <p:cNvPr id="9"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2. </a:t>
            </a:r>
            <a:r>
              <a:rPr lang="en-US" altLang="zh-CN" sz="2600" b="1" dirty="0" smtClean="0">
                <a:solidFill>
                  <a:srgbClr val="FFFF00"/>
                </a:solidFill>
                <a:latin typeface="Times New Roman" panose="02020603050405020304" pitchFamily="18" charset="0"/>
              </a:rPr>
              <a:t>Discourse analysis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64766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10" name="Rectangle 5"/>
          <p:cNvSpPr>
            <a:spLocks noChangeArrowheads="1"/>
          </p:cNvSpPr>
          <p:nvPr/>
        </p:nvSpPr>
        <p:spPr bwMode="auto">
          <a:xfrm>
            <a:off x="1313329" y="1482005"/>
            <a:ext cx="3535327" cy="4888518"/>
          </a:xfrm>
          <a:prstGeom prst="rect">
            <a:avLst/>
          </a:prstGeom>
          <a:solidFill>
            <a:schemeClr val="accent5">
              <a:lumMod val="20000"/>
              <a:lumOff val="80000"/>
            </a:schemeClr>
          </a:solidFill>
          <a:ln>
            <a:solidFill>
              <a:schemeClr val="tx1"/>
            </a:solidFill>
          </a:ln>
        </p:spPr>
        <p:txBody>
          <a:bodyPr wrap="none"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询价</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在原价基础上削减</a:t>
            </a:r>
            <a:r>
              <a:rPr lang="en-US" altLang="zh-CN" sz="2000" b="1" dirty="0">
                <a:latin typeface="Times New Roman" panose="02020603050405020304" pitchFamily="18" charset="0"/>
                <a:cs typeface="Times New Roman" panose="02020603050405020304" pitchFamily="18" charset="0"/>
              </a:rPr>
              <a:t>3.5%</a:t>
            </a:r>
            <a:r>
              <a:rPr lang="zh-CN" altLang="en-US" sz="2000" b="1" dirty="0">
                <a:latin typeface="Times New Roman" panose="02020603050405020304" pitchFamily="18" charset="0"/>
                <a:cs typeface="Times New Roman" panose="02020603050405020304" pitchFamily="18" charset="0"/>
              </a:rPr>
              <a:t>以后</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的报价单</a:t>
            </a:r>
          </a:p>
          <a:p>
            <a:pPr eaLnBrk="1" hangingPunct="1">
              <a:lnSpc>
                <a:spcPts val="2200"/>
              </a:lnSpc>
              <a:spcBef>
                <a:spcPct val="0"/>
              </a:spcBef>
              <a:buClrTx/>
              <a:buSzTx/>
              <a:buFont typeface="Arial" panose="020B0604020202020204" pitchFamily="34" charset="0"/>
              <a:buNone/>
            </a:pPr>
            <a:endParaRPr lang="zh-CN" altLang="en-US" sz="2000" b="1" dirty="0">
              <a:latin typeface="Times New Roman" panose="02020603050405020304" pitchFamily="18" charset="0"/>
              <a:cs typeface="Times New Roman" panose="02020603050405020304" pitchFamily="18" charset="0"/>
            </a:endParaRP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需求量上升</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最有竞争力</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to market your product</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be approached by---</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suppliers</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lower offer</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不是一个档次</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调价</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offer after reduction</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attractive</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to the best of my knowledge</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a growing number of suppliers</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foresee</a:t>
            </a:r>
          </a:p>
        </p:txBody>
      </p:sp>
      <p:sp>
        <p:nvSpPr>
          <p:cNvPr id="11" name="Rectangle 6"/>
          <p:cNvSpPr>
            <a:spLocks noChangeArrowheads="1"/>
          </p:cNvSpPr>
          <p:nvPr/>
        </p:nvSpPr>
        <p:spPr bwMode="auto">
          <a:xfrm>
            <a:off x="5381811" y="1482005"/>
            <a:ext cx="5399742" cy="4888518"/>
          </a:xfrm>
          <a:prstGeom prst="rect">
            <a:avLst/>
          </a:prstGeom>
          <a:solidFill>
            <a:schemeClr val="accent5">
              <a:lumMod val="20000"/>
              <a:lumOff val="80000"/>
            </a:schemeClr>
          </a:solidFill>
          <a:ln>
            <a:solidFill>
              <a:schemeClr val="tx1"/>
            </a:solidFill>
          </a:ln>
        </p:spPr>
        <p:txBody>
          <a:bodyPr wrap="square"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enquiry / inquiry</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the list of </a:t>
            </a:r>
            <a:r>
              <a:rPr lang="en-US" altLang="zh-CN" sz="2000" b="1" dirty="0" smtClean="0">
                <a:latin typeface="Times New Roman" panose="02020603050405020304" pitchFamily="18" charset="0"/>
                <a:cs typeface="Times New Roman" panose="02020603050405020304" pitchFamily="18" charset="0"/>
              </a:rPr>
              <a:t>quotations </a:t>
            </a:r>
            <a:r>
              <a:rPr lang="en-US" altLang="zh-CN" sz="2000" b="1" dirty="0">
                <a:latin typeface="Times New Roman" panose="02020603050405020304" pitchFamily="18" charset="0"/>
                <a:cs typeface="Times New Roman" panose="02020603050405020304" pitchFamily="18" charset="0"/>
              </a:rPr>
              <a:t>with a reduction on the original prices by 3.5%</a:t>
            </a:r>
          </a:p>
          <a:p>
            <a:pPr eaLnBrk="1" hangingPunct="1">
              <a:lnSpc>
                <a:spcPts val="2200"/>
              </a:lnSpc>
              <a:spcBef>
                <a:spcPct val="0"/>
              </a:spcBef>
              <a:buClrTx/>
              <a:buSzTx/>
              <a:buFont typeface="Arial" panose="020B0604020202020204" pitchFamily="34" charset="0"/>
              <a:buNone/>
            </a:pPr>
            <a:endParaRPr lang="en-US" altLang="zh-CN" sz="2000" b="1" dirty="0">
              <a:latin typeface="Times New Roman" panose="02020603050405020304" pitchFamily="18" charset="0"/>
              <a:cs typeface="Times New Roman" panose="02020603050405020304" pitchFamily="18" charset="0"/>
            </a:endParaRP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the rising market</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the most competitive</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在市场上打开销路</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与</a:t>
            </a:r>
            <a:r>
              <a:rPr lang="en-US" altLang="zh-CN"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打交道</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供应商</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较低价格</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be not in the same class</a:t>
            </a:r>
          </a:p>
          <a:p>
            <a:pPr eaLnBrk="1" hangingPunct="1">
              <a:lnSpc>
                <a:spcPts val="2200"/>
              </a:lnSpc>
              <a:spcBef>
                <a:spcPct val="0"/>
              </a:spcBef>
              <a:buClrTx/>
              <a:buSzTx/>
              <a:buFont typeface="Arial" panose="020B0604020202020204" pitchFamily="34" charset="0"/>
              <a:buNone/>
            </a:pPr>
            <a:r>
              <a:rPr lang="en-US" altLang="zh-CN" sz="2000" b="1" dirty="0">
                <a:latin typeface="Times New Roman" panose="02020603050405020304" pitchFamily="18" charset="0"/>
                <a:cs typeface="Times New Roman" panose="02020603050405020304" pitchFamily="18" charset="0"/>
              </a:rPr>
              <a:t>to reduce price</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削价后的报盘</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有吸引力的</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据我所知</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越来越多的供应商</a:t>
            </a:r>
          </a:p>
          <a:p>
            <a:pPr eaLnBrk="1" hangingPunct="1">
              <a:lnSpc>
                <a:spcPts val="2200"/>
              </a:lnSpc>
              <a:spcBef>
                <a:spcPct val="0"/>
              </a:spcBef>
              <a:buClrTx/>
              <a:buSzTx/>
              <a:buFont typeface="Arial" panose="020B0604020202020204" pitchFamily="34" charset="0"/>
              <a:buNone/>
            </a:pPr>
            <a:r>
              <a:rPr lang="zh-CN" altLang="en-US" sz="2000" b="1" dirty="0">
                <a:latin typeface="Times New Roman" panose="02020603050405020304" pitchFamily="18" charset="0"/>
                <a:cs typeface="Times New Roman" panose="02020603050405020304" pitchFamily="18" charset="0"/>
              </a:rPr>
              <a:t>预测</a:t>
            </a:r>
          </a:p>
        </p:txBody>
      </p:sp>
      <p:sp>
        <p:nvSpPr>
          <p:cNvPr id="12"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a:solidFill>
                  <a:srgbClr val="FFFF00"/>
                </a:solidFill>
                <a:latin typeface="Times New Roman" panose="02020603050405020304" pitchFamily="18" charset="0"/>
                <a:cs typeface="Times New Roman" panose="02020603050405020304" pitchFamily="18" charset="0"/>
              </a:rPr>
              <a:t>2. </a:t>
            </a:r>
            <a:r>
              <a:rPr lang="en-US" altLang="zh-CN" sz="2600" b="1" dirty="0">
                <a:solidFill>
                  <a:srgbClr val="FFFF00"/>
                </a:solidFill>
                <a:latin typeface="Times New Roman" panose="02020603050405020304" pitchFamily="18" charset="0"/>
              </a:rPr>
              <a:t>Discourse analysis on </a:t>
            </a:r>
            <a:r>
              <a:rPr lang="en-US" altLang="zh-CN" sz="2600" b="1" dirty="0" smtClean="0">
                <a:solidFill>
                  <a:srgbClr val="FFFF00"/>
                </a:solidFill>
                <a:latin typeface="Times New Roman" panose="02020603050405020304" pitchFamily="18" charset="0"/>
              </a:rPr>
              <a:t>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848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12" name="AutoShape 6">
            <a:hlinkClick r:id="rId3" action="ppaction://program" highlightClick="1"/>
          </p:cNvPr>
          <p:cNvSpPr>
            <a:spLocks noChangeArrowheads="1"/>
          </p:cNvSpPr>
          <p:nvPr/>
        </p:nvSpPr>
        <p:spPr bwMode="auto">
          <a:xfrm>
            <a:off x="11218459" y="1264571"/>
            <a:ext cx="381000" cy="304800"/>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
        <p:nvSpPr>
          <p:cNvPr id="17" name="Rectangle 2"/>
          <p:cNvSpPr>
            <a:spLocks noChangeArrowheads="1"/>
          </p:cNvSpPr>
          <p:nvPr/>
        </p:nvSpPr>
        <p:spPr bwMode="auto">
          <a:xfrm>
            <a:off x="1413903" y="1590836"/>
            <a:ext cx="2557110" cy="4801314"/>
          </a:xfrm>
          <a:prstGeom prst="rect">
            <a:avLst/>
          </a:prstGeom>
          <a:solidFill>
            <a:schemeClr val="accent5">
              <a:lumMod val="20000"/>
              <a:lumOff val="80000"/>
            </a:schemeClr>
          </a:solidFill>
          <a:ln>
            <a:solidFill>
              <a:schemeClr val="tx1"/>
            </a:solidFill>
          </a:ln>
        </p:spPr>
        <p:txBody>
          <a:bodyPr wrap="none"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进出口商品交易会</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销售部经理</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supply department</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brochure</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scope of business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machine tool</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workmanship</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craftsmanship</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make an inquiry</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C.I.F. Seattle</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调整价格</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经营的新品种</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汽车</a:t>
            </a:r>
            <a:r>
              <a:rPr lang="zh-CN" altLang="en-US" sz="1800" b="1" dirty="0" smtClean="0">
                <a:latin typeface="Times New Roman" panose="02020603050405020304" pitchFamily="18" charset="0"/>
                <a:cs typeface="Times New Roman" panose="02020603050405020304" pitchFamily="18" charset="0"/>
              </a:rPr>
              <a:t>零部件</a:t>
            </a:r>
            <a:endParaRPr lang="en-US" altLang="zh-CN" sz="1800" b="1" dirty="0" smtClean="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Arial" panose="020B0604020202020204" pitchFamily="34" charset="0"/>
              </a:rPr>
              <a:t>update</a:t>
            </a:r>
          </a:p>
          <a:p>
            <a:pPr eaLnBrk="1" hangingPunct="1">
              <a:spcBef>
                <a:spcPct val="0"/>
              </a:spcBef>
              <a:buClrTx/>
              <a:buSzTx/>
              <a:buFont typeface="Arial" panose="020B0604020202020204" pitchFamily="34" charset="0"/>
              <a:buNone/>
            </a:pPr>
            <a:r>
              <a:rPr lang="en-US" altLang="zh-CN" sz="1800" b="1" dirty="0">
                <a:latin typeface="Arial" panose="020B0604020202020204" pitchFamily="34" charset="0"/>
              </a:rPr>
              <a:t>at the cost of our part</a:t>
            </a:r>
          </a:p>
          <a:p>
            <a:pPr eaLnBrk="1" hangingPunct="1">
              <a:spcBef>
                <a:spcPct val="0"/>
              </a:spcBef>
              <a:buClrTx/>
              <a:buSzTx/>
              <a:buFont typeface="Arial" panose="020B0604020202020204" pitchFamily="34" charset="0"/>
              <a:buNone/>
            </a:pPr>
            <a:r>
              <a:rPr lang="zh-CN" altLang="en-US" sz="1800" b="1" dirty="0">
                <a:latin typeface="Arial" panose="020B0604020202020204" pitchFamily="34" charset="0"/>
              </a:rPr>
              <a:t>报</a:t>
            </a:r>
            <a:r>
              <a:rPr lang="en-US" altLang="zh-CN" sz="1800" b="1" dirty="0">
                <a:latin typeface="Arial" panose="020B0604020202020204" pitchFamily="34" charset="0"/>
              </a:rPr>
              <a:t>/</a:t>
            </a:r>
            <a:r>
              <a:rPr lang="zh-CN" altLang="en-US" sz="1800" b="1" dirty="0">
                <a:latin typeface="Arial" panose="020B0604020202020204" pitchFamily="34" charset="0"/>
              </a:rPr>
              <a:t>发盘</a:t>
            </a:r>
            <a:endParaRPr lang="en-US" altLang="zh-CN" sz="1800" b="1" dirty="0">
              <a:latin typeface="Arial" panose="020B0604020202020204" pitchFamily="34" charset="0"/>
            </a:endParaRPr>
          </a:p>
          <a:p>
            <a:pPr eaLnBrk="1" hangingPunct="1">
              <a:spcBef>
                <a:spcPct val="0"/>
              </a:spcBef>
              <a:buClrTx/>
              <a:buSzTx/>
              <a:buFont typeface="Arial" panose="020B0604020202020204" pitchFamily="34" charset="0"/>
              <a:buNone/>
            </a:pPr>
            <a:r>
              <a:rPr lang="zh-CN" altLang="en-US" sz="1800" b="1" dirty="0" smtClean="0">
                <a:latin typeface="Arial" panose="020B0604020202020204" pitchFamily="34" charset="0"/>
              </a:rPr>
              <a:t>折扣</a:t>
            </a:r>
            <a:endParaRPr lang="en-US" altLang="zh-CN" sz="1800" b="1" dirty="0">
              <a:latin typeface="Arial" panose="020B0604020202020204" pitchFamily="34" charset="0"/>
            </a:endParaRPr>
          </a:p>
        </p:txBody>
      </p:sp>
      <p:sp>
        <p:nvSpPr>
          <p:cNvPr id="18" name="Rectangle 3"/>
          <p:cNvSpPr>
            <a:spLocks noChangeArrowheads="1"/>
          </p:cNvSpPr>
          <p:nvPr/>
        </p:nvSpPr>
        <p:spPr bwMode="auto">
          <a:xfrm>
            <a:off x="4928513" y="1590836"/>
            <a:ext cx="4876800" cy="4801314"/>
          </a:xfrm>
          <a:prstGeom prst="rect">
            <a:avLst/>
          </a:prstGeom>
          <a:solidFill>
            <a:schemeClr val="accent5">
              <a:lumMod val="20000"/>
              <a:lumOff val="80000"/>
            </a:schemeClr>
          </a:solidFill>
          <a:ln>
            <a:solidFill>
              <a:schemeClr val="tx1"/>
            </a:solidFill>
          </a:ln>
        </p:spPr>
        <p:txBody>
          <a:bodyPr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en-US" altLang="zh-CN" sz="1800" b="1" dirty="0" smtClean="0">
                <a:latin typeface="Times New Roman" panose="02020603050405020304" pitchFamily="18" charset="0"/>
                <a:cs typeface="Times New Roman" panose="02020603050405020304" pitchFamily="18" charset="0"/>
              </a:rPr>
              <a:t>import </a:t>
            </a:r>
            <a:r>
              <a:rPr lang="en-US" altLang="zh-CN" sz="1800" b="1" dirty="0">
                <a:latin typeface="Times New Roman" panose="02020603050405020304" pitchFamily="18" charset="0"/>
                <a:cs typeface="Times New Roman" panose="02020603050405020304" pitchFamily="18" charset="0"/>
              </a:rPr>
              <a:t>and export commodities fair</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sales Manager</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采购部</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宣传小册子</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经营范围</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机床</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工艺</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工艺</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询价</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西雅图到岸价</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adjust the prices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new line of business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auto </a:t>
            </a:r>
            <a:r>
              <a:rPr lang="en-US" altLang="zh-CN" sz="1800" b="1" dirty="0" smtClean="0">
                <a:latin typeface="Times New Roman" panose="02020603050405020304" pitchFamily="18" charset="0"/>
                <a:cs typeface="Times New Roman" panose="02020603050405020304" pitchFamily="18" charset="0"/>
              </a:rPr>
              <a:t>parts</a:t>
            </a:r>
          </a:p>
          <a:p>
            <a:pPr eaLnBrk="1" hangingPunct="1">
              <a:spcBef>
                <a:spcPct val="0"/>
              </a:spcBef>
              <a:buClrTx/>
              <a:buSzTx/>
              <a:buFont typeface="Arial" panose="020B0604020202020204" pitchFamily="34" charset="0"/>
              <a:buNone/>
            </a:pPr>
            <a:r>
              <a:rPr lang="zh-CN" altLang="en-US" sz="1800" b="1" dirty="0">
                <a:latin typeface="Arial" panose="020B0604020202020204" pitchFamily="34" charset="0"/>
              </a:rPr>
              <a:t>更新</a:t>
            </a:r>
            <a:endParaRPr lang="en-US" altLang="zh-CN" sz="1800" b="1" dirty="0">
              <a:latin typeface="Arial" panose="020B0604020202020204" pitchFamily="34" charset="0"/>
            </a:endParaRPr>
          </a:p>
          <a:p>
            <a:pPr eaLnBrk="1" hangingPunct="1">
              <a:spcBef>
                <a:spcPct val="0"/>
              </a:spcBef>
              <a:buClrTx/>
              <a:buSzTx/>
              <a:buFont typeface="Arial" panose="020B0604020202020204" pitchFamily="34" charset="0"/>
              <a:buNone/>
            </a:pPr>
            <a:r>
              <a:rPr lang="zh-CN" altLang="en-US" sz="1800" b="1" dirty="0">
                <a:latin typeface="Arial" panose="020B0604020202020204" pitchFamily="34" charset="0"/>
              </a:rPr>
              <a:t>我方蒙受损失</a:t>
            </a:r>
            <a:endParaRPr lang="en-US" altLang="zh-CN" sz="1800" b="1" dirty="0">
              <a:latin typeface="Arial" panose="020B0604020202020204" pitchFamily="34" charset="0"/>
            </a:endParaRPr>
          </a:p>
          <a:p>
            <a:pPr eaLnBrk="1" hangingPunct="1">
              <a:spcBef>
                <a:spcPct val="0"/>
              </a:spcBef>
              <a:buClrTx/>
              <a:buSzTx/>
              <a:buFont typeface="Arial" panose="020B0604020202020204" pitchFamily="34" charset="0"/>
              <a:buNone/>
            </a:pPr>
            <a:r>
              <a:rPr lang="en-US" altLang="zh-CN" sz="1800" b="1" dirty="0">
                <a:latin typeface="Arial" panose="020B0604020202020204" pitchFamily="34" charset="0"/>
              </a:rPr>
              <a:t>offer</a:t>
            </a:r>
          </a:p>
          <a:p>
            <a:pPr eaLnBrk="1" hangingPunct="1">
              <a:spcBef>
                <a:spcPct val="0"/>
              </a:spcBef>
              <a:buClrTx/>
              <a:buSzTx/>
              <a:buFont typeface="Arial" panose="020B0604020202020204" pitchFamily="34" charset="0"/>
              <a:buNone/>
            </a:pPr>
            <a:r>
              <a:rPr lang="en-US" altLang="zh-CN" sz="1800" b="1" dirty="0" smtClean="0">
                <a:latin typeface="Arial" panose="020B0604020202020204" pitchFamily="34" charset="0"/>
              </a:rPr>
              <a:t>discount</a:t>
            </a:r>
            <a:endParaRPr lang="en-US" altLang="zh-CN" sz="1800" b="1" dirty="0">
              <a:latin typeface="Arial" panose="020B0604020202020204" pitchFamily="34" charset="0"/>
            </a:endParaRPr>
          </a:p>
        </p:txBody>
      </p:sp>
      <p:sp>
        <p:nvSpPr>
          <p:cNvPr id="10"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a:solidFill>
                  <a:srgbClr val="FFFF00"/>
                </a:solidFill>
                <a:latin typeface="Times New Roman" panose="02020603050405020304" pitchFamily="18" charset="0"/>
                <a:cs typeface="Times New Roman" panose="02020603050405020304" pitchFamily="18" charset="0"/>
              </a:rPr>
              <a:t>2. </a:t>
            </a:r>
            <a:r>
              <a:rPr lang="en-US" altLang="zh-CN" sz="2600" b="1" dirty="0">
                <a:solidFill>
                  <a:srgbClr val="FFFF00"/>
                </a:solidFill>
                <a:latin typeface="Times New Roman" panose="02020603050405020304" pitchFamily="18" charset="0"/>
              </a:rPr>
              <a:t>Discourse analysis on </a:t>
            </a:r>
            <a:r>
              <a:rPr lang="en-US" altLang="zh-CN" sz="2600" b="1" dirty="0" smtClean="0">
                <a:solidFill>
                  <a:srgbClr val="FFFF00"/>
                </a:solidFill>
                <a:latin typeface="Times New Roman" panose="02020603050405020304" pitchFamily="18" charset="0"/>
              </a:rPr>
              <a:t>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587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872298"/>
            <a:ext cx="3143535" cy="443551"/>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2.2 Useful expressions</a:t>
            </a:r>
            <a:r>
              <a:rPr lang="en-US" altLang="zh-CN" sz="2400" dirty="0" smtClean="0">
                <a:latin typeface="Times New Roman" panose="02020603050405020304" pitchFamily="18" charset="0"/>
              </a:rPr>
              <a:t>            </a:t>
            </a:r>
            <a:endParaRPr lang="en-US" altLang="zh-CN" sz="2400" dirty="0">
              <a:solidFill>
                <a:schemeClr val="folHlink"/>
              </a:solidFill>
              <a:latin typeface="Times New Roman" panose="02020603050405020304" pitchFamily="18" charset="0"/>
            </a:endParaRPr>
          </a:p>
        </p:txBody>
      </p:sp>
      <p:sp>
        <p:nvSpPr>
          <p:cNvPr id="17" name="Rectangle 2"/>
          <p:cNvSpPr>
            <a:spLocks noChangeArrowheads="1"/>
          </p:cNvSpPr>
          <p:nvPr/>
        </p:nvSpPr>
        <p:spPr bwMode="auto">
          <a:xfrm>
            <a:off x="831273" y="1661333"/>
            <a:ext cx="3848303" cy="4247317"/>
          </a:xfrm>
          <a:prstGeom prst="rect">
            <a:avLst/>
          </a:prstGeom>
          <a:solidFill>
            <a:schemeClr val="accent5">
              <a:lumMod val="20000"/>
              <a:lumOff val="80000"/>
            </a:schemeClr>
          </a:solidFill>
          <a:ln>
            <a:solidFill>
              <a:schemeClr val="tx1"/>
            </a:solidFill>
          </a:ln>
        </p:spPr>
        <p:txBody>
          <a:bodyPr wrap="square"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en-US" altLang="zh-CN" sz="1800" b="1" dirty="0" smtClean="0">
                <a:latin typeface="Times New Roman" panose="02020603050405020304" pitchFamily="18" charset="0"/>
                <a:cs typeface="Times New Roman" panose="02020603050405020304" pitchFamily="18" charset="0"/>
              </a:rPr>
              <a:t>floor </a:t>
            </a:r>
            <a:r>
              <a:rPr lang="en-US" altLang="zh-CN" sz="1800" b="1" dirty="0">
                <a:latin typeface="Times New Roman" panose="02020603050405020304" pitchFamily="18" charset="0"/>
                <a:cs typeface="Times New Roman" panose="02020603050405020304" pitchFamily="18" charset="0"/>
              </a:rPr>
              <a:t>offer</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合同的格式</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规格</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保险费由贵方</a:t>
            </a:r>
            <a:r>
              <a:rPr lang="zh-CN" altLang="en-US" sz="1800" b="1" dirty="0" smtClean="0">
                <a:latin typeface="Times New Roman" panose="02020603050405020304" pitchFamily="18" charset="0"/>
                <a:cs typeface="Times New Roman" panose="02020603050405020304" pitchFamily="18" charset="0"/>
              </a:rPr>
              <a:t>负担</a:t>
            </a:r>
            <a:endParaRPr lang="en-US" altLang="zh-CN" sz="1800" b="1" dirty="0" smtClean="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大幅度降价</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享誉全球</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老客户</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新客户</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合情合理的</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a real business negotiator</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Be in line with the </a:t>
            </a:r>
            <a:r>
              <a:rPr lang="en-US" altLang="zh-CN" sz="1800" b="1" dirty="0" smtClean="0">
                <a:latin typeface="Times New Roman" panose="02020603050405020304" pitchFamily="18" charset="0"/>
                <a:cs typeface="Times New Roman" panose="02020603050405020304" pitchFamily="18" charset="0"/>
              </a:rPr>
              <a:t>current </a:t>
            </a:r>
            <a:r>
              <a:rPr lang="en-US" altLang="zh-CN" sz="1800" b="1" dirty="0">
                <a:latin typeface="Times New Roman" panose="02020603050405020304" pitchFamily="18" charset="0"/>
                <a:cs typeface="Times New Roman" panose="02020603050405020304" pitchFamily="18" charset="0"/>
              </a:rPr>
              <a:t>market</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破例追加</a:t>
            </a:r>
            <a:r>
              <a:rPr lang="en-US" altLang="zh-CN" sz="1800" b="1" dirty="0">
                <a:latin typeface="Times New Roman" panose="02020603050405020304" pitchFamily="18" charset="0"/>
                <a:cs typeface="Times New Roman" panose="02020603050405020304" pitchFamily="18" charset="0"/>
              </a:rPr>
              <a:t>1.5%</a:t>
            </a:r>
            <a:r>
              <a:rPr lang="zh-CN" altLang="en-US" sz="1800" b="1" dirty="0">
                <a:latin typeface="Times New Roman" panose="02020603050405020304" pitchFamily="18" charset="0"/>
                <a:cs typeface="Times New Roman" panose="02020603050405020304" pitchFamily="18" charset="0"/>
              </a:rPr>
              <a:t>的特别</a:t>
            </a:r>
            <a:r>
              <a:rPr lang="zh-CN" altLang="en-US" sz="1800" b="1" dirty="0" smtClean="0">
                <a:latin typeface="Times New Roman" panose="02020603050405020304" pitchFamily="18" charset="0"/>
                <a:cs typeface="Times New Roman" panose="02020603050405020304" pitchFamily="18" charset="0"/>
              </a:rPr>
              <a:t>折扣</a:t>
            </a:r>
            <a:endParaRPr lang="zh-CN" altLang="en-US"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理解我的处境</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丢了饭碗</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合同</a:t>
            </a:r>
            <a:r>
              <a:rPr lang="zh-CN" altLang="en-US" sz="1800" b="1" dirty="0" smtClean="0">
                <a:latin typeface="Times New Roman" panose="02020603050405020304" pitchFamily="18" charset="0"/>
                <a:cs typeface="Times New Roman" panose="02020603050405020304" pitchFamily="18" charset="0"/>
              </a:rPr>
              <a:t>文本</a:t>
            </a:r>
            <a:endParaRPr lang="zh-CN" altLang="en-US" sz="1800" b="1" dirty="0">
              <a:latin typeface="Times New Roman" panose="02020603050405020304" pitchFamily="18" charset="0"/>
              <a:cs typeface="Times New Roman" panose="02020603050405020304" pitchFamily="18" charset="0"/>
            </a:endParaRPr>
          </a:p>
        </p:txBody>
      </p:sp>
      <p:sp>
        <p:nvSpPr>
          <p:cNvPr id="18" name="Rectangle 3"/>
          <p:cNvSpPr>
            <a:spLocks noChangeArrowheads="1"/>
          </p:cNvSpPr>
          <p:nvPr/>
        </p:nvSpPr>
        <p:spPr bwMode="auto">
          <a:xfrm>
            <a:off x="4936134" y="1661332"/>
            <a:ext cx="6849466" cy="4247317"/>
          </a:xfrm>
          <a:prstGeom prst="rect">
            <a:avLst/>
          </a:prstGeom>
          <a:solidFill>
            <a:schemeClr val="accent5">
              <a:lumMod val="20000"/>
              <a:lumOff val="80000"/>
            </a:schemeClr>
          </a:solidFill>
          <a:ln>
            <a:solidFill>
              <a:schemeClr val="tx1"/>
            </a:solidFill>
          </a:ln>
        </p:spPr>
        <p:txBody>
          <a:bodyPr wrap="square" anchor="ct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1800" b="1" dirty="0" smtClean="0">
                <a:latin typeface="Times New Roman" panose="02020603050405020304" pitchFamily="18" charset="0"/>
                <a:cs typeface="Times New Roman" panose="02020603050405020304" pitchFamily="18" charset="0"/>
              </a:rPr>
              <a:t>底盘</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the format of the contract</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specifications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The insurance premium should be borne by your part</a:t>
            </a:r>
            <a:r>
              <a:rPr lang="en-US" altLang="zh-CN" sz="1800" b="1" dirty="0" smtClean="0">
                <a:latin typeface="Times New Roman" panose="02020603050405020304" pitchFamily="18" charset="0"/>
                <a:cs typeface="Times New Roman" panose="02020603050405020304" pitchFamily="18" charset="0"/>
              </a:rPr>
              <a:t>.</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a substantial price drop</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to have an established fame in the world</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old customers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new customers</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be well grounded</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谈判高手</a:t>
            </a:r>
          </a:p>
          <a:p>
            <a:pPr eaLnBrk="1" hangingPunct="1">
              <a:spcBef>
                <a:spcPct val="0"/>
              </a:spcBef>
              <a:buClrTx/>
              <a:buSzTx/>
              <a:buFont typeface="Arial" panose="020B0604020202020204" pitchFamily="34" charset="0"/>
              <a:buNone/>
            </a:pPr>
            <a:r>
              <a:rPr lang="zh-CN" altLang="en-US" sz="1800" b="1" dirty="0">
                <a:latin typeface="Times New Roman" panose="02020603050405020304" pitchFamily="18" charset="0"/>
                <a:cs typeface="Times New Roman" panose="02020603050405020304" pitchFamily="18" charset="0"/>
              </a:rPr>
              <a:t>符合市场</a:t>
            </a:r>
            <a:r>
              <a:rPr lang="zh-CN" altLang="en-US" sz="1800" b="1" dirty="0" smtClean="0">
                <a:latin typeface="Times New Roman" panose="02020603050405020304" pitchFamily="18" charset="0"/>
                <a:cs typeface="Times New Roman" panose="02020603050405020304" pitchFamily="18" charset="0"/>
              </a:rPr>
              <a:t>行情</a:t>
            </a:r>
            <a:endParaRPr lang="zh-CN" altLang="en-US"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to grant you a special reduction of </a:t>
            </a:r>
            <a:r>
              <a:rPr lang="en-US" altLang="zh-CN" sz="1800" b="1" dirty="0" smtClean="0">
                <a:latin typeface="Times New Roman" panose="02020603050405020304" pitchFamily="18" charset="0"/>
                <a:cs typeface="Times New Roman" panose="02020603050405020304" pitchFamily="18" charset="0"/>
              </a:rPr>
              <a:t>an </a:t>
            </a:r>
            <a:r>
              <a:rPr lang="en-US" altLang="zh-CN" sz="1800" b="1" dirty="0">
                <a:latin typeface="Times New Roman" panose="02020603050405020304" pitchFamily="18" charset="0"/>
                <a:cs typeface="Times New Roman" panose="02020603050405020304" pitchFamily="18" charset="0"/>
              </a:rPr>
              <a:t>additional 1.5% </a:t>
            </a:r>
            <a:r>
              <a:rPr lang="en-US" altLang="zh-CN" sz="1800" b="1" dirty="0" smtClean="0">
                <a:latin typeface="Times New Roman" panose="02020603050405020304" pitchFamily="18" charset="0"/>
                <a:cs typeface="Times New Roman" panose="02020603050405020304" pitchFamily="18" charset="0"/>
              </a:rPr>
              <a:t>discount</a:t>
            </a:r>
            <a:endParaRPr lang="en-US" altLang="zh-CN" sz="18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to understand my situation</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to lose job</a:t>
            </a:r>
          </a:p>
          <a:p>
            <a:pPr eaLnBrk="1" hangingPunct="1">
              <a:spcBef>
                <a:spcPct val="0"/>
              </a:spcBef>
              <a:buClrTx/>
              <a:buSzTx/>
              <a:buFont typeface="Arial" panose="020B0604020202020204" pitchFamily="34" charset="0"/>
              <a:buNone/>
            </a:pPr>
            <a:r>
              <a:rPr lang="en-US" altLang="zh-CN" sz="1800" b="1" dirty="0">
                <a:latin typeface="Times New Roman" panose="02020603050405020304" pitchFamily="18" charset="0"/>
                <a:cs typeface="Times New Roman" panose="02020603050405020304" pitchFamily="18" charset="0"/>
              </a:rPr>
              <a:t>the paper work </a:t>
            </a:r>
          </a:p>
        </p:txBody>
      </p:sp>
      <p:sp>
        <p:nvSpPr>
          <p:cNvPr id="10"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a:solidFill>
                  <a:srgbClr val="FFFF00"/>
                </a:solidFill>
                <a:latin typeface="Times New Roman" panose="02020603050405020304" pitchFamily="18" charset="0"/>
                <a:cs typeface="Times New Roman" panose="02020603050405020304" pitchFamily="18" charset="0"/>
              </a:rPr>
              <a:t>2. </a:t>
            </a:r>
            <a:r>
              <a:rPr lang="en-US" altLang="zh-CN" sz="2600" b="1" dirty="0">
                <a:solidFill>
                  <a:srgbClr val="FFFF00"/>
                </a:solidFill>
                <a:latin typeface="Times New Roman" panose="02020603050405020304" pitchFamily="18" charset="0"/>
              </a:rPr>
              <a:t>Discourse analysis on </a:t>
            </a:r>
            <a:r>
              <a:rPr lang="en-US" altLang="zh-CN" sz="2600" b="1" dirty="0" smtClean="0">
                <a:solidFill>
                  <a:srgbClr val="FFFF00"/>
                </a:solidFill>
                <a:latin typeface="Times New Roman" panose="02020603050405020304" pitchFamily="18" charset="0"/>
              </a:rPr>
              <a:t>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119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txBox="1">
            <a:spLocks noRot="1" noChangeArrowheads="1"/>
          </p:cNvSpPr>
          <p:nvPr/>
        </p:nvSpPr>
        <p:spPr>
          <a:xfrm>
            <a:off x="954248" y="1090663"/>
            <a:ext cx="4416146"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2.3 Extension: More expressions</a:t>
            </a:r>
            <a:endParaRPr lang="en-US" altLang="zh-CN" sz="2400" dirty="0">
              <a:solidFill>
                <a:schemeClr val="folHlink"/>
              </a:solidFill>
              <a:latin typeface="Times New Roman" panose="02020603050405020304" pitchFamily="18" charset="0"/>
            </a:endParaRPr>
          </a:p>
        </p:txBody>
      </p:sp>
      <p:sp>
        <p:nvSpPr>
          <p:cNvPr id="10" name="Text Box 4"/>
          <p:cNvSpPr txBox="1">
            <a:spLocks noChangeArrowheads="1"/>
          </p:cNvSpPr>
          <p:nvPr/>
        </p:nvSpPr>
        <p:spPr bwMode="auto">
          <a:xfrm>
            <a:off x="2017509" y="1902459"/>
            <a:ext cx="7718162" cy="36840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lnSpc>
                <a:spcPts val="2600"/>
              </a:lnSpc>
              <a:buNone/>
              <a:defRPr/>
            </a:pPr>
            <a:r>
              <a:rPr lang="en-US" altLang="zh-CN" sz="2400" dirty="0">
                <a:latin typeface="Times New Roman" panose="02020603050405020304" pitchFamily="18" charset="0"/>
              </a:rPr>
              <a:t>1) </a:t>
            </a:r>
            <a:r>
              <a:rPr lang="en-US" altLang="zh-CN" sz="2400" dirty="0" smtClean="0">
                <a:latin typeface="Times New Roman" panose="02020603050405020304" pitchFamily="18" charset="0"/>
              </a:rPr>
              <a:t>Vocabulary </a:t>
            </a:r>
            <a:r>
              <a:rPr lang="en-US" altLang="zh-CN" sz="2400" dirty="0">
                <a:latin typeface="Times New Roman" panose="02020603050405020304" pitchFamily="18" charset="0"/>
              </a:rPr>
              <a:t>(</a:t>
            </a:r>
            <a:r>
              <a:rPr lang="en-US" altLang="zh-CN" sz="2400" dirty="0" smtClean="0">
                <a:latin typeface="Times New Roman" panose="02020603050405020304" pitchFamily="18" charset="0"/>
              </a:rPr>
              <a:t>P.60) </a:t>
            </a:r>
            <a:endParaRPr lang="en-US" altLang="zh-CN" sz="2400" dirty="0">
              <a:latin typeface="Times New Roman" panose="02020603050405020304" pitchFamily="18" charset="0"/>
            </a:endParaRPr>
          </a:p>
          <a:p>
            <a:pPr>
              <a:lnSpc>
                <a:spcPts val="2600"/>
              </a:lnSpc>
              <a:buNone/>
              <a:defRPr/>
            </a:pPr>
            <a:r>
              <a:rPr lang="en-US" altLang="zh-CN" sz="2400" dirty="0" smtClean="0">
                <a:latin typeface="Times New Roman" panose="02020603050405020304" pitchFamily="18" charset="0"/>
              </a:rPr>
              <a:t>      </a:t>
            </a:r>
            <a:endParaRPr lang="en-US" altLang="zh-CN" sz="2400" dirty="0">
              <a:latin typeface="Times New Roman" panose="02020603050405020304" pitchFamily="18" charset="0"/>
            </a:endParaRPr>
          </a:p>
          <a:p>
            <a:pPr>
              <a:lnSpc>
                <a:spcPts val="2600"/>
              </a:lnSpc>
              <a:buNone/>
              <a:defRPr/>
            </a:pPr>
            <a:r>
              <a:rPr lang="en-US" altLang="zh-CN" sz="2400" dirty="0" smtClean="0">
                <a:latin typeface="Times New Roman" panose="02020603050405020304" pitchFamily="18" charset="0"/>
              </a:rPr>
              <a:t>2</a:t>
            </a:r>
            <a:r>
              <a:rPr lang="en-US" altLang="zh-CN" sz="2400" dirty="0">
                <a:latin typeface="Times New Roman" panose="02020603050405020304" pitchFamily="18" charset="0"/>
              </a:rPr>
              <a:t>) Typical sentences (P.60-61</a:t>
            </a:r>
            <a:r>
              <a:rPr lang="en-US" altLang="zh-CN" sz="2400" dirty="0" smtClean="0">
                <a:latin typeface="Times New Roman" panose="02020603050405020304" pitchFamily="18" charset="0"/>
              </a:rPr>
              <a:t>)</a:t>
            </a:r>
          </a:p>
          <a:p>
            <a:pPr>
              <a:lnSpc>
                <a:spcPts val="2600"/>
              </a:lnSpc>
              <a:buNone/>
              <a:defRPr/>
            </a:pPr>
            <a:endParaRPr lang="en-US" altLang="zh-CN" sz="2400" dirty="0">
              <a:latin typeface="Times New Roman" panose="02020603050405020304" pitchFamily="18" charset="0"/>
            </a:endParaRPr>
          </a:p>
          <a:p>
            <a:pPr>
              <a:lnSpc>
                <a:spcPts val="2600"/>
              </a:lnSpc>
              <a:buNone/>
              <a:defRPr/>
            </a:pPr>
            <a:r>
              <a:rPr lang="en-US" altLang="zh-CN" sz="2400" dirty="0" smtClean="0">
                <a:latin typeface="Times New Roman" panose="02020603050405020304" pitchFamily="18" charset="0"/>
              </a:rPr>
              <a:t>3) Dialogues on some procedures of B. N.</a:t>
            </a:r>
          </a:p>
          <a:p>
            <a:pPr>
              <a:lnSpc>
                <a:spcPts val="2600"/>
              </a:lnSpc>
              <a:buNone/>
              <a:defRPr/>
            </a:pPr>
            <a:endParaRPr lang="en-US" altLang="zh-CN" sz="2400" dirty="0" smtClean="0">
              <a:latin typeface="Times New Roman" panose="02020603050405020304" pitchFamily="18" charset="0"/>
            </a:endParaRPr>
          </a:p>
          <a:p>
            <a:pPr>
              <a:lnSpc>
                <a:spcPts val="2600"/>
              </a:lnSpc>
              <a:buNone/>
              <a:defRPr/>
            </a:pPr>
            <a:r>
              <a:rPr lang="en-US" altLang="zh-CN" sz="2400" dirty="0" smtClean="0">
                <a:latin typeface="Times New Roman" panose="02020603050405020304" pitchFamily="18" charset="0"/>
              </a:rPr>
              <a:t>4) Prices, payment and typical sentences</a:t>
            </a:r>
          </a:p>
          <a:p>
            <a:pPr>
              <a:lnSpc>
                <a:spcPts val="2600"/>
              </a:lnSpc>
              <a:buNone/>
              <a:defRPr/>
            </a:pPr>
            <a:endParaRPr lang="en-US" altLang="zh-CN" sz="2400" dirty="0">
              <a:latin typeface="Times New Roman" panose="02020603050405020304" pitchFamily="18" charset="0"/>
            </a:endParaRPr>
          </a:p>
          <a:p>
            <a:pPr>
              <a:lnSpc>
                <a:spcPts val="2600"/>
              </a:lnSpc>
              <a:buNone/>
              <a:defRPr/>
            </a:pPr>
            <a:r>
              <a:rPr lang="en-US" altLang="zh-CN" sz="2400" dirty="0" smtClean="0">
                <a:latin typeface="Times New Roman" panose="02020603050405020304" pitchFamily="18" charset="0"/>
              </a:rPr>
              <a:t>5)  Insurance knowledge and expressions</a:t>
            </a:r>
            <a:endParaRPr lang="en-US" altLang="zh-CN" sz="2400" dirty="0">
              <a:latin typeface="Times New Roman" panose="02020603050405020304" pitchFamily="18" charset="0"/>
            </a:endParaRPr>
          </a:p>
        </p:txBody>
      </p:sp>
      <p:sp>
        <p:nvSpPr>
          <p:cNvPr id="13" name="AutoShape 6">
            <a:hlinkClick r:id="rId3" action="ppaction://program" highlightClick="1"/>
          </p:cNvPr>
          <p:cNvSpPr>
            <a:spLocks noChangeArrowheads="1"/>
          </p:cNvSpPr>
          <p:nvPr/>
        </p:nvSpPr>
        <p:spPr bwMode="auto">
          <a:xfrm>
            <a:off x="4997464" y="2063675"/>
            <a:ext cx="372930" cy="356795"/>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
        <p:nvSpPr>
          <p:cNvPr id="11" name="AutoShape 6">
            <a:hlinkClick r:id="rId4" action="ppaction://program" highlightClick="1"/>
          </p:cNvPr>
          <p:cNvSpPr>
            <a:spLocks noChangeArrowheads="1"/>
          </p:cNvSpPr>
          <p:nvPr/>
        </p:nvSpPr>
        <p:spPr bwMode="auto">
          <a:xfrm>
            <a:off x="6264536" y="2744992"/>
            <a:ext cx="479908" cy="356794"/>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
        <p:nvSpPr>
          <p:cNvPr id="12"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a:solidFill>
                  <a:srgbClr val="FFFF00"/>
                </a:solidFill>
                <a:latin typeface="Times New Roman" panose="02020603050405020304" pitchFamily="18" charset="0"/>
                <a:cs typeface="Times New Roman" panose="02020603050405020304" pitchFamily="18" charset="0"/>
              </a:rPr>
              <a:t>2. </a:t>
            </a:r>
            <a:r>
              <a:rPr lang="en-US" altLang="zh-CN" sz="2600" b="1" dirty="0">
                <a:solidFill>
                  <a:srgbClr val="FFFF00"/>
                </a:solidFill>
                <a:latin typeface="Times New Roman" panose="02020603050405020304" pitchFamily="18" charset="0"/>
              </a:rPr>
              <a:t>Discourse analysis on </a:t>
            </a:r>
            <a:r>
              <a:rPr lang="en-US" altLang="zh-CN" sz="2600" b="1" dirty="0" smtClean="0">
                <a:solidFill>
                  <a:srgbClr val="FFFF00"/>
                </a:solidFill>
                <a:latin typeface="Times New Roman" panose="02020603050405020304" pitchFamily="18" charset="0"/>
              </a:rPr>
              <a:t>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
        <p:nvSpPr>
          <p:cNvPr id="14" name="AutoShape 6">
            <a:hlinkClick r:id="rId4" action="ppaction://program" highlightClick="1"/>
          </p:cNvPr>
          <p:cNvSpPr>
            <a:spLocks noChangeArrowheads="1"/>
          </p:cNvSpPr>
          <p:nvPr/>
        </p:nvSpPr>
        <p:spPr bwMode="auto">
          <a:xfrm>
            <a:off x="7361218" y="3490109"/>
            <a:ext cx="479908" cy="356794"/>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
        <p:nvSpPr>
          <p:cNvPr id="15" name="AutoShape 6">
            <a:hlinkClick r:id="rId4" action="ppaction://program" highlightClick="1"/>
          </p:cNvPr>
          <p:cNvSpPr>
            <a:spLocks noChangeArrowheads="1"/>
          </p:cNvSpPr>
          <p:nvPr/>
        </p:nvSpPr>
        <p:spPr bwMode="auto">
          <a:xfrm>
            <a:off x="7361218" y="4277957"/>
            <a:ext cx="479908" cy="356794"/>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
        <p:nvSpPr>
          <p:cNvPr id="16" name="AutoShape 6">
            <a:hlinkClick r:id="rId4" action="ppaction://program" highlightClick="1"/>
          </p:cNvPr>
          <p:cNvSpPr>
            <a:spLocks noChangeArrowheads="1"/>
          </p:cNvSpPr>
          <p:nvPr/>
        </p:nvSpPr>
        <p:spPr bwMode="auto">
          <a:xfrm>
            <a:off x="7336414" y="5065805"/>
            <a:ext cx="479908" cy="356794"/>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Tree>
    <p:extLst>
      <p:ext uri="{BB962C8B-B14F-4D97-AF65-F5344CB8AC3E}">
        <p14:creationId xmlns:p14="http://schemas.microsoft.com/office/powerpoint/2010/main" val="14440154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1022487" y="961010"/>
            <a:ext cx="2314391"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3.1 Sentences</a:t>
            </a:r>
            <a:endParaRPr lang="en-US" altLang="zh-CN" sz="2400" dirty="0">
              <a:solidFill>
                <a:schemeClr val="folHlink"/>
              </a:solidFill>
              <a:latin typeface="Times New Roman" panose="02020603050405020304" pitchFamily="18" charset="0"/>
            </a:endParaRPr>
          </a:p>
        </p:txBody>
      </p:sp>
      <p:sp>
        <p:nvSpPr>
          <p:cNvPr id="9" name="Rectangle 3"/>
          <p:cNvSpPr txBox="1">
            <a:spLocks noRot="1" noChangeArrowheads="1"/>
          </p:cNvSpPr>
          <p:nvPr/>
        </p:nvSpPr>
        <p:spPr>
          <a:xfrm>
            <a:off x="995169" y="1597080"/>
            <a:ext cx="10223290" cy="4448878"/>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ct val="0"/>
              </a:spcBef>
              <a:buNone/>
            </a:pPr>
            <a:r>
              <a:rPr lang="en-US" altLang="zh-CN" sz="2400" b="1" dirty="0" smtClean="0">
                <a:latin typeface="Times New Roman" panose="02020603050405020304" pitchFamily="18" charset="0"/>
              </a:rPr>
              <a:t>(1) </a:t>
            </a:r>
            <a:r>
              <a:rPr lang="en-US" altLang="zh-CN" sz="2400" b="1" dirty="0" smtClean="0">
                <a:latin typeface="Times New Roman" panose="02020603050405020304" pitchFamily="18" charset="0"/>
              </a:rPr>
              <a:t>The </a:t>
            </a:r>
            <a:r>
              <a:rPr lang="en-US" altLang="zh-CN" sz="2400" b="1" dirty="0">
                <a:latin typeface="Times New Roman" panose="02020603050405020304" pitchFamily="18" charset="0"/>
              </a:rPr>
              <a:t>emergence of electronic business has created enormous and exciting challenges for business managers. Internet commerce immediately opens global and more efficient markets.</a:t>
            </a:r>
          </a:p>
          <a:p>
            <a:pPr algn="just">
              <a:spcBef>
                <a:spcPct val="0"/>
              </a:spcBef>
              <a:buNone/>
            </a:pPr>
            <a:endParaRPr lang="zh-CN" altLang="zh-CN" sz="2400" b="1" dirty="0">
              <a:latin typeface="Times New Roman" panose="02020603050405020304" pitchFamily="18" charset="0"/>
            </a:endParaRPr>
          </a:p>
          <a:p>
            <a:pPr algn="just">
              <a:spcBef>
                <a:spcPct val="0"/>
              </a:spcBef>
              <a:buNone/>
            </a:pPr>
            <a:r>
              <a:rPr lang="en-US" altLang="zh-CN" sz="2400" b="1" dirty="0" smtClean="0">
                <a:solidFill>
                  <a:srgbClr val="FF0000"/>
                </a:solidFill>
                <a:latin typeface="Times New Roman" panose="02020603050405020304" pitchFamily="18" charset="0"/>
              </a:rPr>
              <a:t>(2) The </a:t>
            </a:r>
            <a:r>
              <a:rPr lang="en-US" altLang="zh-CN" sz="2400" b="1" dirty="0">
                <a:solidFill>
                  <a:srgbClr val="FF0000"/>
                </a:solidFill>
                <a:latin typeface="Times New Roman" panose="02020603050405020304" pitchFamily="18" charset="0"/>
              </a:rPr>
              <a:t>ability to retain customers is based upon an intimate understanding of their needs. This knowledge comes primarily from marketing research.</a:t>
            </a:r>
          </a:p>
          <a:p>
            <a:pPr algn="just">
              <a:spcBef>
                <a:spcPct val="0"/>
              </a:spcBef>
              <a:buNone/>
            </a:pPr>
            <a:endParaRPr lang="en-US" altLang="zh-CN" sz="2400" b="1" dirty="0">
              <a:solidFill>
                <a:srgbClr val="0070C0"/>
              </a:solidFill>
              <a:latin typeface="Times New Roman" panose="02020603050405020304" pitchFamily="18" charset="0"/>
            </a:endParaRPr>
          </a:p>
          <a:p>
            <a:pPr>
              <a:spcBef>
                <a:spcPct val="0"/>
              </a:spcBef>
              <a:buNone/>
            </a:pPr>
            <a:r>
              <a:rPr lang="en-US" altLang="zh-CN" sz="2400" b="1" dirty="0" smtClean="0">
                <a:latin typeface="Times New Roman" panose="02020603050405020304" pitchFamily="18" charset="0"/>
              </a:rPr>
              <a:t>(3) </a:t>
            </a:r>
            <a:r>
              <a:rPr lang="zh-CN" altLang="zh-CN" sz="2400" b="1" dirty="0" smtClean="0">
                <a:latin typeface="Times New Roman" panose="02020603050405020304" pitchFamily="18" charset="0"/>
              </a:rPr>
              <a:t>这</a:t>
            </a:r>
            <a:r>
              <a:rPr lang="zh-CN" altLang="zh-CN" sz="2400" b="1" dirty="0">
                <a:latin typeface="Times New Roman" panose="02020603050405020304" pitchFamily="18" charset="0"/>
              </a:rPr>
              <a:t>是我方在原价的基础上削减</a:t>
            </a:r>
            <a:r>
              <a:rPr lang="en-US" altLang="zh-CN" sz="2400" b="1" dirty="0">
                <a:latin typeface="Times New Roman" panose="02020603050405020304" pitchFamily="18" charset="0"/>
              </a:rPr>
              <a:t>5%</a:t>
            </a:r>
            <a:r>
              <a:rPr lang="zh-CN" altLang="zh-CN" sz="2400" b="1" dirty="0">
                <a:latin typeface="Times New Roman" panose="02020603050405020304" pitchFamily="18" charset="0"/>
              </a:rPr>
              <a:t>以后的报价</a:t>
            </a:r>
            <a:r>
              <a:rPr lang="zh-CN" altLang="en-US" sz="2400" b="1" dirty="0">
                <a:latin typeface="Times New Roman" panose="02020603050405020304" pitchFamily="18" charset="0"/>
              </a:rPr>
              <a:t>单</a:t>
            </a:r>
            <a:r>
              <a:rPr lang="zh-CN" altLang="zh-CN" sz="2400" b="1" dirty="0">
                <a:latin typeface="Times New Roman" panose="02020603050405020304" pitchFamily="18" charset="0"/>
              </a:rPr>
              <a:t>，在今天</a:t>
            </a:r>
            <a:r>
              <a:rPr lang="zh-CN" altLang="zh-CN" sz="2400" b="1" dirty="0" smtClean="0">
                <a:latin typeface="Times New Roman" panose="02020603050405020304" pitchFamily="18" charset="0"/>
              </a:rPr>
              <a:t>这个</a:t>
            </a:r>
            <a:r>
              <a:rPr lang="zh-CN" altLang="en-US" sz="2400" b="1" dirty="0">
                <a:latin typeface="Times New Roman" panose="02020603050405020304" pitchFamily="18" charset="0"/>
              </a:rPr>
              <a:t>地板</a:t>
            </a:r>
            <a:r>
              <a:rPr lang="zh-CN" altLang="zh-CN" sz="2400" b="1" dirty="0" smtClean="0">
                <a:latin typeface="Times New Roman" panose="02020603050405020304" pitchFamily="18" charset="0"/>
              </a:rPr>
              <a:t>需求量</a:t>
            </a:r>
            <a:r>
              <a:rPr lang="zh-CN" altLang="zh-CN" sz="2400" b="1" dirty="0">
                <a:latin typeface="Times New Roman" panose="02020603050405020304" pitchFamily="18" charset="0"/>
              </a:rPr>
              <a:t>上升的市场上可以说是最优竞争力的了。</a:t>
            </a:r>
            <a:endParaRPr lang="en-US" altLang="zh-CN" sz="2400" b="1" dirty="0">
              <a:latin typeface="Times New Roman" panose="02020603050405020304" pitchFamily="18" charset="0"/>
            </a:endParaRPr>
          </a:p>
          <a:p>
            <a:pPr>
              <a:spcBef>
                <a:spcPct val="0"/>
              </a:spcBef>
              <a:buNone/>
            </a:pPr>
            <a:endParaRPr lang="zh-CN" altLang="zh-CN" sz="2400" b="1" dirty="0">
              <a:latin typeface="Times New Roman" panose="02020603050405020304" pitchFamily="18" charset="0"/>
            </a:endParaRPr>
          </a:p>
          <a:p>
            <a:pPr>
              <a:spcBef>
                <a:spcPct val="0"/>
              </a:spcBef>
              <a:buNone/>
            </a:pPr>
            <a:r>
              <a:rPr lang="en-US" altLang="zh-CN" sz="2400" b="1" dirty="0" smtClean="0">
                <a:solidFill>
                  <a:srgbClr val="FF0000"/>
                </a:solidFill>
                <a:latin typeface="Times New Roman" panose="02020603050405020304" pitchFamily="18" charset="0"/>
              </a:rPr>
              <a:t>(4) </a:t>
            </a:r>
            <a:r>
              <a:rPr lang="zh-CN" altLang="zh-CN" sz="2400" b="1" dirty="0" smtClean="0">
                <a:solidFill>
                  <a:srgbClr val="FF0000"/>
                </a:solidFill>
                <a:latin typeface="Times New Roman" panose="02020603050405020304" pitchFamily="18" charset="0"/>
              </a:rPr>
              <a:t>在</a:t>
            </a:r>
            <a:r>
              <a:rPr lang="zh-CN" altLang="zh-CN" sz="2400" b="1" dirty="0">
                <a:solidFill>
                  <a:srgbClr val="FF0000"/>
                </a:solidFill>
                <a:latin typeface="Times New Roman" panose="02020603050405020304" pitchFamily="18" charset="0"/>
              </a:rPr>
              <a:t>成本、产品与品牌三种优势中，中国企业能尽快获得的最大优势还在于成本优势，而最大的劣势就是品牌劣势，这是先天不足所致。</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0"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3. </a:t>
            </a:r>
            <a:r>
              <a:rPr lang="en-US" altLang="zh-CN" sz="2600" b="1" dirty="0" smtClean="0">
                <a:solidFill>
                  <a:srgbClr val="FFFF00"/>
                </a:solidFill>
                <a:latin typeface="Times New Roman" panose="02020603050405020304" pitchFamily="18" charset="0"/>
              </a:rPr>
              <a:t>Sight interpreting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365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Rot="1" noChangeArrowheads="1"/>
          </p:cNvSpPr>
          <p:nvPr/>
        </p:nvSpPr>
        <p:spPr>
          <a:xfrm>
            <a:off x="1022487" y="961010"/>
            <a:ext cx="2471340" cy="492477"/>
          </a:xfrm>
          <a:prstGeom prst="rect">
            <a:avLst/>
          </a:prstGeom>
          <a:solidFill>
            <a:srgbClr val="92D05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altLang="zh-CN" sz="2400" b="1" dirty="0" smtClean="0">
                <a:latin typeface="Times New Roman" panose="02020603050405020304" pitchFamily="18" charset="0"/>
              </a:rPr>
              <a:t>3.2 Paragraphs</a:t>
            </a:r>
            <a:endParaRPr lang="en-US" altLang="zh-CN" sz="2400" dirty="0">
              <a:solidFill>
                <a:schemeClr val="folHlink"/>
              </a:solidFill>
              <a:latin typeface="Times New Roman" panose="02020603050405020304" pitchFamily="18" charset="0"/>
            </a:endParaRPr>
          </a:p>
        </p:txBody>
      </p:sp>
      <p:sp>
        <p:nvSpPr>
          <p:cNvPr id="9" name="Rectangle 3"/>
          <p:cNvSpPr txBox="1">
            <a:spLocks noRot="1" noChangeArrowheads="1"/>
          </p:cNvSpPr>
          <p:nvPr/>
        </p:nvSpPr>
        <p:spPr>
          <a:xfrm>
            <a:off x="478118" y="1603822"/>
            <a:ext cx="11349317" cy="4773078"/>
          </a:xfrm>
          <a:prstGeom prst="rect">
            <a:avLst/>
          </a:prstGeom>
          <a:solidFill>
            <a:schemeClr val="bg1"/>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ts val="2880"/>
              </a:lnSpc>
              <a:spcBef>
                <a:spcPct val="0"/>
              </a:spcBef>
              <a:buNone/>
            </a:pPr>
            <a:r>
              <a:rPr lang="en-US" altLang="zh-CN" sz="2400" b="1" dirty="0" smtClean="0">
                <a:latin typeface="Times New Roman" panose="02020603050405020304" pitchFamily="18" charset="0"/>
              </a:rPr>
              <a:t>(1) </a:t>
            </a:r>
            <a:r>
              <a:rPr lang="en-US" altLang="zh-CN" sz="2400" b="1" dirty="0" smtClean="0">
                <a:latin typeface="Times New Roman" panose="02020603050405020304" pitchFamily="18" charset="0"/>
              </a:rPr>
              <a:t>An </a:t>
            </a:r>
            <a:r>
              <a:rPr lang="en-US" altLang="zh-CN" sz="2400" b="1" dirty="0">
                <a:latin typeface="Times New Roman" panose="02020603050405020304" pitchFamily="18" charset="0"/>
              </a:rPr>
              <a:t>inextricable</a:t>
            </a:r>
            <a:r>
              <a:rPr lang="en-US" altLang="zh-CN" sz="1400" b="1" dirty="0">
                <a:latin typeface="Times New Roman" panose="02020603050405020304" pitchFamily="18" charset="0"/>
              </a:rPr>
              <a:t>(</a:t>
            </a:r>
            <a:r>
              <a:rPr lang="zh-CN" altLang="en-US" sz="1400" b="1" dirty="0">
                <a:latin typeface="Times New Roman" panose="02020603050405020304" pitchFamily="18" charset="0"/>
              </a:rPr>
              <a:t>解不开的</a:t>
            </a:r>
            <a:r>
              <a:rPr lang="en-US" altLang="zh-CN" sz="1400" b="1" dirty="0">
                <a:latin typeface="Times New Roman" panose="02020603050405020304" pitchFamily="18" charset="0"/>
              </a:rPr>
              <a:t>) </a:t>
            </a:r>
            <a:r>
              <a:rPr lang="en-US" altLang="zh-CN" sz="2400" b="1" dirty="0">
                <a:latin typeface="Times New Roman" panose="02020603050405020304" pitchFamily="18" charset="0"/>
              </a:rPr>
              <a:t>link exists between customer satisfaction and customer loyalty. Long-term relationships don’t just happen but are grounded in the delivery of service and value by the firm. Customer retention</a:t>
            </a:r>
            <a:r>
              <a:rPr lang="zh-CN" altLang="en-US" sz="1400" b="1" dirty="0">
                <a:latin typeface="Times New Roman" panose="02020603050405020304" pitchFamily="18" charset="0"/>
              </a:rPr>
              <a:t>(回头客)</a:t>
            </a:r>
            <a:r>
              <a:rPr lang="en-US" altLang="zh-CN" sz="1400" b="1" dirty="0">
                <a:latin typeface="Times New Roman" panose="02020603050405020304" pitchFamily="18" charset="0"/>
              </a:rPr>
              <a:t>  </a:t>
            </a:r>
            <a:r>
              <a:rPr lang="en-US" altLang="zh-CN" sz="2400" b="1" dirty="0">
                <a:latin typeface="Times New Roman" panose="02020603050405020304" pitchFamily="18" charset="0"/>
              </a:rPr>
              <a:t>pays big dividends</a:t>
            </a:r>
            <a:r>
              <a:rPr lang="zh-CN" altLang="en-US" sz="1400" b="1" dirty="0">
                <a:latin typeface="Times New Roman" panose="02020603050405020304" pitchFamily="18" charset="0"/>
              </a:rPr>
              <a:t>(红利)  </a:t>
            </a:r>
            <a:r>
              <a:rPr lang="en-US" altLang="zh-CN" sz="2400" b="1" dirty="0">
                <a:latin typeface="Times New Roman" panose="02020603050405020304" pitchFamily="18" charset="0"/>
              </a:rPr>
              <a:t>for the organization. Costs fall because firms spend less funds and energy attempting to replace defectors</a:t>
            </a:r>
            <a:r>
              <a:rPr lang="zh-CN" altLang="en-US" sz="1400" b="1" dirty="0">
                <a:latin typeface="Times New Roman" panose="02020603050405020304" pitchFamily="18" charset="0"/>
              </a:rPr>
              <a:t>（补充客源）</a:t>
            </a:r>
            <a:r>
              <a:rPr lang="en-US" altLang="zh-CN" sz="2400" b="1" dirty="0">
                <a:latin typeface="Times New Roman" panose="02020603050405020304" pitchFamily="18" charset="0"/>
              </a:rPr>
              <a:t>. Steady customers are easy to serve because they understand the modus operand</a:t>
            </a:r>
            <a:r>
              <a:rPr lang="zh-CN" altLang="en-US" sz="1400" b="1" dirty="0">
                <a:latin typeface="Times New Roman" panose="02020603050405020304" pitchFamily="18" charset="0"/>
              </a:rPr>
              <a:t>（操作办法）</a:t>
            </a:r>
            <a:r>
              <a:rPr lang="en-US" altLang="zh-CN" sz="1400" b="1" dirty="0">
                <a:latin typeface="Times New Roman" panose="02020603050405020304" pitchFamily="18" charset="0"/>
              </a:rPr>
              <a:t> </a:t>
            </a:r>
            <a:r>
              <a:rPr lang="en-US" altLang="zh-CN" sz="2400" b="1" dirty="0">
                <a:latin typeface="Times New Roman" panose="02020603050405020304" pitchFamily="18" charset="0"/>
              </a:rPr>
              <a:t>and make fewer demands on employees’ time.</a:t>
            </a:r>
          </a:p>
          <a:p>
            <a:pPr algn="just">
              <a:lnSpc>
                <a:spcPts val="2880"/>
              </a:lnSpc>
              <a:spcBef>
                <a:spcPct val="0"/>
              </a:spcBef>
              <a:buNone/>
            </a:pPr>
            <a:endParaRPr lang="en-US" altLang="zh-CN" sz="2400" b="1" dirty="0">
              <a:latin typeface="Times New Roman" panose="02020603050405020304" pitchFamily="18" charset="0"/>
            </a:endParaRPr>
          </a:p>
          <a:p>
            <a:pPr algn="just">
              <a:lnSpc>
                <a:spcPts val="2880"/>
              </a:lnSpc>
              <a:spcBef>
                <a:spcPct val="0"/>
              </a:spcBef>
              <a:buNone/>
            </a:pPr>
            <a:r>
              <a:rPr lang="en-US" altLang="zh-CN" sz="2400" b="1" dirty="0">
                <a:latin typeface="Times New Roman" panose="02020603050405020304" pitchFamily="18" charset="0"/>
              </a:rPr>
              <a:t>(2) </a:t>
            </a:r>
            <a:r>
              <a:rPr lang="zh-CN" altLang="zh-CN" sz="2400" b="1" dirty="0" smtClean="0"/>
              <a:t>对</a:t>
            </a:r>
            <a:r>
              <a:rPr lang="zh-CN" altLang="zh-CN" sz="2400" b="1" dirty="0"/>
              <a:t>您所说的大幅度降价，我不敢认同。您知道我们</a:t>
            </a:r>
            <a:r>
              <a:rPr lang="zh-CN" altLang="zh-CN" sz="2400" b="1" dirty="0" smtClean="0"/>
              <a:t>的</a:t>
            </a:r>
            <a:r>
              <a:rPr lang="zh-CN" altLang="en-US" sz="2400" b="1" dirty="0" smtClean="0"/>
              <a:t>地板</a:t>
            </a:r>
            <a:r>
              <a:rPr lang="zh-CN" altLang="zh-CN" sz="2400" b="1" dirty="0" smtClean="0"/>
              <a:t>产品</a:t>
            </a:r>
            <a:r>
              <a:rPr lang="zh-CN" altLang="zh-CN" sz="2400" b="1" dirty="0"/>
              <a:t>是享誉全球的名牌产品，而且我们绝对保证质量。虽然我们的周边国家和地区或许会以较低的价格吸引客户，但是我们保证质量的做法，加上这次大幅度的价格下调，一定会在市场上取胜。目前实际情况是我们的老客户不但没有转到其他厂商那儿去的，我们反而还接到了许多新客户的订单。</a:t>
            </a:r>
          </a:p>
        </p:txBody>
      </p:sp>
      <p:sp>
        <p:nvSpPr>
          <p:cNvPr id="10"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a:solidFill>
                  <a:srgbClr val="FFFF00"/>
                </a:solidFill>
                <a:latin typeface="Times New Roman" panose="02020603050405020304" pitchFamily="18" charset="0"/>
                <a:cs typeface="Times New Roman" panose="02020603050405020304" pitchFamily="18" charset="0"/>
              </a:rPr>
              <a:t>3. </a:t>
            </a:r>
            <a:r>
              <a:rPr lang="en-US" altLang="zh-CN" sz="2600" b="1" dirty="0">
                <a:solidFill>
                  <a:srgbClr val="FFFF00"/>
                </a:solidFill>
                <a:latin typeface="Times New Roman" panose="02020603050405020304" pitchFamily="18" charset="0"/>
              </a:rPr>
              <a:t>Sight interpreting on </a:t>
            </a:r>
            <a:r>
              <a:rPr lang="en-US" altLang="zh-CN" sz="2600" b="1" dirty="0" smtClean="0">
                <a:solidFill>
                  <a:srgbClr val="FFFF00"/>
                </a:solidFill>
                <a:latin typeface="Times New Roman" panose="02020603050405020304" pitchFamily="18" charset="0"/>
              </a:rPr>
              <a:t>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45860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4"/>
          <p:cNvSpPr txBox="1"/>
          <p:nvPr/>
        </p:nvSpPr>
        <p:spPr>
          <a:xfrm>
            <a:off x="612647" y="906706"/>
            <a:ext cx="2170034" cy="584775"/>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altLang="zh-CN" sz="3200" b="1" dirty="0" smtClean="0">
                <a:latin typeface="Times New Roman" panose="02020603050405020304" pitchFamily="18" charset="0"/>
                <a:ea typeface="黑体" panose="02010609060101010101" pitchFamily="49" charset="-122"/>
              </a:rPr>
              <a:t>Objectives</a:t>
            </a:r>
            <a:endParaRPr lang="zh-CN" altLang="en-US" sz="3200" b="1" dirty="0">
              <a:latin typeface="Times New Roman" panose="02020603050405020304" pitchFamily="18" charset="0"/>
              <a:cs typeface="Times New Roman" panose="02020603050405020304" pitchFamily="18" charset="0"/>
            </a:endParaRPr>
          </a:p>
        </p:txBody>
      </p:sp>
      <p:sp>
        <p:nvSpPr>
          <p:cNvPr id="7" name="Rectangle 3"/>
          <p:cNvSpPr txBox="1">
            <a:spLocks noChangeArrowheads="1"/>
          </p:cNvSpPr>
          <p:nvPr/>
        </p:nvSpPr>
        <p:spPr>
          <a:xfrm>
            <a:off x="612647" y="1937875"/>
            <a:ext cx="11032482" cy="3584151"/>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700"/>
              </a:lnSpc>
              <a:buFontTx/>
              <a:buNone/>
            </a:pPr>
            <a:r>
              <a:rPr lang="en-US" altLang="zh-CN" sz="800" b="1" u="sng" dirty="0">
                <a:solidFill>
                  <a:srgbClr val="FF0000"/>
                </a:solidFill>
                <a:latin typeface="Times New Roman" panose="02020603050405020304" pitchFamily="18" charset="0"/>
                <a:ea typeface="黑体" panose="02010609060101010101" pitchFamily="49" charset="-122"/>
              </a:rPr>
              <a:t>●</a:t>
            </a:r>
            <a:r>
              <a:rPr lang="en-US" altLang="zh-CN" b="1" u="sng" dirty="0" smtClean="0">
                <a:latin typeface="Times New Roman" panose="02020603050405020304" pitchFamily="18" charset="0"/>
                <a:ea typeface="黑体" panose="02010609060101010101" pitchFamily="49" charset="-122"/>
              </a:rPr>
              <a:t> </a:t>
            </a:r>
            <a:r>
              <a:rPr lang="en-US" altLang="zh-CN" sz="2600" b="1" u="sng" dirty="0" smtClean="0">
                <a:latin typeface="Times New Roman" panose="02020603050405020304" pitchFamily="18" charset="0"/>
                <a:ea typeface="黑体" panose="02010609060101010101" pitchFamily="49" charset="-122"/>
              </a:rPr>
              <a:t>To understand and master the basics of BN &amp; </a:t>
            </a:r>
            <a:r>
              <a:rPr lang="en-US" altLang="zh-CN" sz="2600" b="1" i="1" u="sng" dirty="0" smtClean="0">
                <a:latin typeface="Times New Roman" panose="02020603050405020304" pitchFamily="18" charset="0"/>
                <a:ea typeface="黑体" panose="02010609060101010101" pitchFamily="49" charset="-122"/>
              </a:rPr>
              <a:t>Yangzi Flooring     </a:t>
            </a:r>
            <a:r>
              <a:rPr lang="en-US" altLang="zh-CN" sz="2600" b="1" u="sng" dirty="0" smtClean="0">
                <a:latin typeface="Times New Roman" panose="02020603050405020304" pitchFamily="18" charset="0"/>
                <a:ea typeface="黑体" panose="02010609060101010101" pitchFamily="49" charset="-122"/>
              </a:rPr>
              <a:t>               </a:t>
            </a:r>
            <a:r>
              <a:rPr lang="en-US" altLang="zh-CN" sz="800" b="1" u="sng" dirty="0" smtClean="0">
                <a:latin typeface="Times New Roman" panose="02020603050405020304" pitchFamily="18" charset="0"/>
                <a:ea typeface="黑体" panose="02010609060101010101" pitchFamily="49" charset="-122"/>
              </a:rPr>
              <a:t>.</a:t>
            </a:r>
          </a:p>
          <a:p>
            <a:pPr marL="0" indent="0">
              <a:lnSpc>
                <a:spcPts val="5700"/>
              </a:lnSpc>
              <a:buFontTx/>
              <a:buNone/>
            </a:pPr>
            <a:r>
              <a:rPr lang="en-US" altLang="zh-CN" sz="800" b="1" u="sng" dirty="0">
                <a:solidFill>
                  <a:srgbClr val="FF0000"/>
                </a:solidFill>
                <a:latin typeface="Times New Roman" panose="02020603050405020304" pitchFamily="18" charset="0"/>
                <a:ea typeface="黑体" panose="02010609060101010101" pitchFamily="49" charset="-122"/>
              </a:rPr>
              <a:t>●</a:t>
            </a:r>
            <a:r>
              <a:rPr lang="en-US" altLang="zh-CN" b="1" u="sng" dirty="0" smtClean="0">
                <a:latin typeface="Times New Roman" panose="02020603050405020304" pitchFamily="18" charset="0"/>
                <a:ea typeface="黑体" panose="02010609060101010101" pitchFamily="49" charset="-122"/>
              </a:rPr>
              <a:t> </a:t>
            </a:r>
            <a:r>
              <a:rPr lang="en-US" altLang="zh-CN" sz="2600" b="1" u="sng" dirty="0" smtClean="0">
                <a:latin typeface="Times New Roman" panose="02020603050405020304" pitchFamily="18" charset="0"/>
                <a:ea typeface="黑体" panose="02010609060101010101" pitchFamily="49" charset="-122"/>
              </a:rPr>
              <a:t>To be able to interpret the common speeches on BN                                        </a:t>
            </a:r>
            <a:r>
              <a:rPr lang="en-US" altLang="zh-CN" sz="1000" b="1" u="sng" dirty="0" smtClean="0">
                <a:latin typeface="Times New Roman" panose="02020603050405020304" pitchFamily="18" charset="0"/>
                <a:ea typeface="黑体" panose="02010609060101010101" pitchFamily="49" charset="-122"/>
              </a:rPr>
              <a:t>.</a:t>
            </a:r>
          </a:p>
          <a:p>
            <a:pPr marL="0" indent="0">
              <a:lnSpc>
                <a:spcPts val="5700"/>
              </a:lnSpc>
              <a:buNone/>
            </a:pPr>
            <a:r>
              <a:rPr lang="en-US" altLang="zh-CN" sz="800" b="1" u="sng" dirty="0">
                <a:solidFill>
                  <a:srgbClr val="FF0000"/>
                </a:solidFill>
                <a:latin typeface="Times New Roman" panose="02020603050405020304" pitchFamily="18" charset="0"/>
                <a:ea typeface="黑体" panose="02010609060101010101" pitchFamily="49" charset="-122"/>
              </a:rPr>
              <a:t>●</a:t>
            </a:r>
            <a:r>
              <a:rPr lang="en-US" altLang="zh-CN" b="1" u="sng" dirty="0">
                <a:latin typeface="Times New Roman" panose="02020603050405020304" pitchFamily="18" charset="0"/>
                <a:ea typeface="黑体" panose="02010609060101010101" pitchFamily="49" charset="-122"/>
              </a:rPr>
              <a:t> </a:t>
            </a:r>
            <a:r>
              <a:rPr lang="en-US" altLang="zh-CN" sz="1000" b="1" u="sng" dirty="0">
                <a:latin typeface="Times New Roman" panose="02020603050405020304" pitchFamily="18" charset="0"/>
                <a:ea typeface="黑体" panose="02010609060101010101" pitchFamily="49" charset="-122"/>
              </a:rPr>
              <a:t> </a:t>
            </a:r>
            <a:r>
              <a:rPr lang="en-US" altLang="zh-CN" sz="2600" b="1" u="sng" dirty="0">
                <a:latin typeface="Times New Roman" panose="02020603050405020304" pitchFamily="18" charset="0"/>
                <a:ea typeface="黑体" panose="02010609060101010101" pitchFamily="49" charset="-122"/>
              </a:rPr>
              <a:t>To </a:t>
            </a:r>
            <a:r>
              <a:rPr lang="en-US" altLang="zh-CN" sz="2600" b="1" u="sng" dirty="0" smtClean="0">
                <a:latin typeface="Times New Roman" panose="02020603050405020304" pitchFamily="18" charset="0"/>
                <a:ea typeface="黑体" panose="02010609060101010101" pitchFamily="49" charset="-122"/>
              </a:rPr>
              <a:t>develop students’ qualities of interpreting awareness &amp; decent manners, and to strengthen their brand culture confidence                                                </a:t>
            </a:r>
            <a:r>
              <a:rPr lang="en-US" altLang="zh-CN" sz="1000" b="1" u="sng" dirty="0" smtClean="0">
                <a:latin typeface="Times New Roman" panose="02020603050405020304" pitchFamily="18" charset="0"/>
                <a:ea typeface="黑体" panose="02010609060101010101" pitchFamily="49" charset="-122"/>
              </a:rPr>
              <a:t>.</a:t>
            </a:r>
          </a:p>
        </p:txBody>
      </p:sp>
    </p:spTree>
    <p:extLst>
      <p:ext uri="{BB962C8B-B14F-4D97-AF65-F5344CB8AC3E}">
        <p14:creationId xmlns:p14="http://schemas.microsoft.com/office/powerpoint/2010/main" val="23633490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2825541" y="2626675"/>
            <a:ext cx="6734716" cy="2102273"/>
          </a:xfrm>
          <a:prstGeom prst="rect">
            <a:avLst/>
          </a:prstGeom>
          <a:no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II. Class interpreting on </a:t>
            </a:r>
            <a:endParaRPr lang="en-US" altLang="zh-CN" sz="4800" b="1" dirty="0">
              <a:latin typeface="Times New Roman" panose="02020603050405020304" pitchFamily="18" charset="0"/>
              <a:ea typeface="黑体" panose="02010609060101010101" pitchFamily="49" charset="-122"/>
            </a:endParaRPr>
          </a:p>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BN</a:t>
            </a:r>
            <a:r>
              <a:rPr lang="en-US" altLang="zh-CN" sz="4800" b="1" dirty="0">
                <a:latin typeface="Times New Roman" panose="02020603050405020304" pitchFamily="18" charset="0"/>
                <a:ea typeface="黑体" panose="02010609060101010101" pitchFamily="49" charset="-122"/>
              </a:rPr>
              <a:t> </a:t>
            </a:r>
            <a:r>
              <a:rPr lang="en-US" altLang="zh-CN" sz="4800" b="1" dirty="0" smtClean="0">
                <a:latin typeface="Times New Roman" panose="02020603050405020304" pitchFamily="18" charset="0"/>
                <a:ea typeface="黑体" panose="02010609060101010101" pitchFamily="49" charset="-122"/>
              </a:rPr>
              <a:t>of </a:t>
            </a:r>
            <a:r>
              <a:rPr lang="en-US" altLang="zh-CN" sz="4800" b="1" i="1" dirty="0" smtClean="0">
                <a:latin typeface="Times New Roman" panose="02020603050405020304" pitchFamily="18" charset="0"/>
                <a:ea typeface="黑体" panose="02010609060101010101" pitchFamily="49" charset="-122"/>
              </a:rPr>
              <a:t>Yangzi Flooring</a:t>
            </a:r>
            <a:r>
              <a:rPr lang="en-US" altLang="zh-CN" sz="4800" b="1" dirty="0" smtClean="0">
                <a:latin typeface="Times New Roman" panose="02020603050405020304" pitchFamily="18" charset="0"/>
                <a:ea typeface="黑体" panose="02010609060101010101" pitchFamily="49" charset="-122"/>
              </a:rPr>
              <a:t> </a:t>
            </a:r>
          </a:p>
          <a:p>
            <a:pPr marL="0" indent="0" algn="ctr">
              <a:lnSpc>
                <a:spcPts val="5700"/>
              </a:lnSpc>
              <a:buFontTx/>
              <a:buNone/>
            </a:pPr>
            <a:endParaRPr lang="en-US" altLang="zh-CN" sz="4800" b="1" dirty="0" smtClean="0">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277577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 </a:t>
            </a:r>
            <a:r>
              <a:rPr lang="en-US" altLang="zh-CN" sz="2800" b="1" dirty="0">
                <a:solidFill>
                  <a:srgbClr val="FFFF00"/>
                </a:solidFill>
                <a:latin typeface="Times New Roman" panose="02020603050405020304" pitchFamily="18" charset="0"/>
                <a:cs typeface="Times New Roman" panose="02020603050405020304" pitchFamily="18" charset="0"/>
              </a:rPr>
              <a:t>1</a:t>
            </a:r>
            <a:r>
              <a:rPr lang="en-US" altLang="zh-CN" sz="2800" b="1" dirty="0" smtClean="0">
                <a:solidFill>
                  <a:srgbClr val="FFFF00"/>
                </a:solidFill>
                <a:latin typeface="Times New Roman" panose="02020603050405020304" pitchFamily="18" charset="0"/>
                <a:cs typeface="Times New Roman" panose="02020603050405020304" pitchFamily="18" charset="0"/>
              </a:rPr>
              <a:t>. </a:t>
            </a:r>
            <a:r>
              <a:rPr lang="en-US" altLang="zh-CN" sz="2800" b="1" dirty="0" smtClean="0">
                <a:solidFill>
                  <a:srgbClr val="FFFF00"/>
                </a:solidFill>
                <a:latin typeface="Times New Roman" panose="02020603050405020304" pitchFamily="18" charset="0"/>
              </a:rPr>
              <a:t>Sentences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7" name="Text Box 5"/>
          <p:cNvSpPr txBox="1">
            <a:spLocks noChangeArrowheads="1"/>
          </p:cNvSpPr>
          <p:nvPr/>
        </p:nvSpPr>
        <p:spPr bwMode="auto">
          <a:xfrm>
            <a:off x="1559561" y="1474713"/>
            <a:ext cx="8849360" cy="36625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600"/>
              </a:lnSpc>
              <a:spcBef>
                <a:spcPct val="50000"/>
              </a:spcBef>
              <a:buClrTx/>
              <a:buFontTx/>
              <a:buNone/>
            </a:pPr>
            <a:r>
              <a:rPr lang="en-US" altLang="zh-CN" sz="2000" b="1" dirty="0" smtClean="0">
                <a:latin typeface="Times New Roman" panose="02020603050405020304" pitchFamily="18" charset="0"/>
              </a:rPr>
              <a:t>1) Listening and interpreting</a:t>
            </a:r>
          </a:p>
          <a:p>
            <a:pPr eaLnBrk="1" hangingPunct="1">
              <a:lnSpc>
                <a:spcPts val="2600"/>
              </a:lnSpc>
              <a:spcBef>
                <a:spcPct val="50000"/>
              </a:spcBef>
              <a:buClrTx/>
              <a:buNone/>
            </a:pPr>
            <a:r>
              <a:rPr lang="en-US" altLang="zh-CN" sz="2000" dirty="0" smtClean="0">
                <a:latin typeface="Times New Roman" panose="02020603050405020304" pitchFamily="18" charset="0"/>
              </a:rPr>
              <a:t>    Listen to the live conversation “</a:t>
            </a:r>
            <a:r>
              <a:rPr lang="en-US" altLang="zh-CN" sz="2000" i="1" dirty="0" smtClean="0">
                <a:latin typeface="Times New Roman" panose="02020603050405020304" pitchFamily="18" charset="0"/>
              </a:rPr>
              <a:t>Company Profile of </a:t>
            </a:r>
            <a:r>
              <a:rPr lang="en-US" altLang="zh-CN" sz="2000" i="1" dirty="0">
                <a:latin typeface="Times New Roman" panose="02020603050405020304" pitchFamily="18" charset="0"/>
                <a:ea typeface="华文中宋" panose="02010600040101010101" pitchFamily="2" charset="-122"/>
              </a:rPr>
              <a:t>Anhui Yangzi Floor Incorporated </a:t>
            </a:r>
            <a:r>
              <a:rPr lang="en-US" altLang="zh-CN" sz="2000" i="1" dirty="0" smtClean="0">
                <a:latin typeface="Times New Roman" panose="02020603050405020304" pitchFamily="18" charset="0"/>
                <a:ea typeface="华文中宋" panose="02010600040101010101" pitchFamily="2" charset="-122"/>
              </a:rPr>
              <a:t>Company (Chinese &amp; English)</a:t>
            </a:r>
            <a:r>
              <a:rPr lang="en-US" altLang="zh-CN" sz="2000" dirty="0" smtClean="0">
                <a:latin typeface="Times New Roman" panose="02020603050405020304" pitchFamily="18" charset="0"/>
                <a:ea typeface="华文中宋" panose="02010600040101010101" pitchFamily="2" charset="-122"/>
              </a:rPr>
              <a:t>” and interpret it alternatively into English or Chinese.</a:t>
            </a:r>
            <a:endParaRPr lang="en-US" altLang="zh-CN" sz="2000" dirty="0" smtClean="0">
              <a:latin typeface="Times New Roman" panose="02020603050405020304" pitchFamily="18" charset="0"/>
            </a:endParaRP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2) Peer’s sharing of interpretation</a:t>
            </a: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3) Teacher’s explanation</a:t>
            </a:r>
            <a:endParaRPr lang="zh-CN" altLang="en-US" sz="2000" b="1" dirty="0">
              <a:latin typeface="Times New Roman" panose="02020603050405020304" pitchFamily="18" charset="0"/>
            </a:endParaRPr>
          </a:p>
        </p:txBody>
      </p:sp>
      <p:sp>
        <p:nvSpPr>
          <p:cNvPr id="2" name="动作按钮: 声音 1">
            <a:hlinkClick r:id="rId4" action="ppaction://program" highlightClick="1">
              <a:snd r:embed="rId3" name="applause.wav"/>
            </a:hlinkClick>
          </p:cNvPr>
          <p:cNvSpPr/>
          <p:nvPr/>
        </p:nvSpPr>
        <p:spPr>
          <a:xfrm>
            <a:off x="9712191" y="1806009"/>
            <a:ext cx="599440" cy="382016"/>
          </a:xfrm>
          <a:prstGeom prst="actionButtonSou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488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
                                            <p:txEl>
                                              <p:pRg st="0" end="0"/>
                                            </p:txEl>
                                          </p:spTgt>
                                        </p:tgtEl>
                                        <p:attrNameLst>
                                          <p:attrName>ppt_x</p:attrName>
                                        </p:attrNameLst>
                                      </p:cBhvr>
                                    </p:anim>
                                    <p:anim from="0" to="-1.0" calcmode="lin" valueType="num">
                                      <p:cBhvr>
                                        <p:cTn id="8" dur="200" decel="50000" autoRev="1" fill="hold">
                                          <p:stCondLst>
                                            <p:cond delay="600"/>
                                          </p:stCondLst>
                                        </p:cTn>
                                        <p:tgtEl>
                                          <p:spTgt spid="7">
                                            <p:txEl>
                                              <p:pRg st="0" end="0"/>
                                            </p:txEl>
                                          </p:spTgt>
                                        </p:tgtEl>
                                        <p:attrNameLst>
                                          <p:attrName>xshear</p:attrName>
                                        </p:attrNameLst>
                                      </p:cBhvr>
                                    </p:anim>
                                    <p:animScale>
                                      <p:cBhvr>
                                        <p:cTn id="9" dur="200" decel="100000" autoRev="1" fill="hold">
                                          <p:stCondLst>
                                            <p:cond delay="600"/>
                                          </p:stCondLst>
                                        </p:cTn>
                                        <p:tgtEl>
                                          <p:spTgt spid="7">
                                            <p:txEl>
                                              <p:pRg st="0" end="0"/>
                                            </p:txEl>
                                          </p:spTgt>
                                        </p:tgtEl>
                                      </p:cBhvr>
                                      <p:from x="100000" y="100000"/>
                                      <p:to x="80000" y="100000"/>
                                    </p:animScale>
                                    <p:anim by="(#ppt_h/3+#ppt_w*0.1)" calcmode="lin" valueType="num">
                                      <p:cBhvr additive="sum">
                                        <p:cTn id="10" dur="200" decel="100000" autoRev="1" fill="hold">
                                          <p:stCondLst>
                                            <p:cond delay="600"/>
                                          </p:stCondLst>
                                        </p:cTn>
                                        <p:tgtEl>
                                          <p:spTgt spid="7">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7">
                                            <p:txEl>
                                              <p:pRg st="1" end="1"/>
                                            </p:txEl>
                                          </p:spTgt>
                                        </p:tgtEl>
                                        <p:attrNameLst>
                                          <p:attrName>ppt_x</p:attrName>
                                        </p:attrNameLst>
                                      </p:cBhvr>
                                    </p:anim>
                                    <p:anim from="0" to="-1.0" calcmode="lin" valueType="num">
                                      <p:cBhvr>
                                        <p:cTn id="14" dur="200" decel="50000" autoRev="1" fill="hold">
                                          <p:stCondLst>
                                            <p:cond delay="600"/>
                                          </p:stCondLst>
                                        </p:cTn>
                                        <p:tgtEl>
                                          <p:spTgt spid="7">
                                            <p:txEl>
                                              <p:pRg st="1" end="1"/>
                                            </p:txEl>
                                          </p:spTgt>
                                        </p:tgtEl>
                                        <p:attrNameLst>
                                          <p:attrName>xshear</p:attrName>
                                        </p:attrNameLst>
                                      </p:cBhvr>
                                    </p:anim>
                                    <p:animScale>
                                      <p:cBhvr>
                                        <p:cTn id="15" dur="200" decel="100000" autoRev="1" fill="hold">
                                          <p:stCondLst>
                                            <p:cond delay="600"/>
                                          </p:stCondLst>
                                        </p:cTn>
                                        <p:tgtEl>
                                          <p:spTgt spid="7">
                                            <p:txEl>
                                              <p:pRg st="1" end="1"/>
                                            </p:txEl>
                                          </p:spTgt>
                                        </p:tgtEl>
                                      </p:cBhvr>
                                      <p:from x="100000" y="100000"/>
                                      <p:to x="80000" y="100000"/>
                                    </p:animScale>
                                    <p:anim by="(#ppt_h/3+#ppt_w*0.1)" calcmode="lin" valueType="num">
                                      <p:cBhvr additive="sum">
                                        <p:cTn id="16" dur="200" decel="100000" autoRev="1" fill="hold">
                                          <p:stCondLst>
                                            <p:cond delay="600"/>
                                          </p:stCondLst>
                                        </p:cTn>
                                        <p:tgtEl>
                                          <p:spTgt spid="7">
                                            <p:txEl>
                                              <p:pRg st="1" end="1"/>
                                            </p:txEl>
                                          </p:spTgt>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from="(-#ppt_w/2)" to="(#ppt_x)" calcmode="lin" valueType="num">
                                      <p:cBhvr>
                                        <p:cTn id="19" dur="600" fill="hold">
                                          <p:stCondLst>
                                            <p:cond delay="0"/>
                                          </p:stCondLst>
                                        </p:cTn>
                                        <p:tgtEl>
                                          <p:spTgt spid="7">
                                            <p:txEl>
                                              <p:pRg st="3" end="3"/>
                                            </p:txEl>
                                          </p:spTgt>
                                        </p:tgtEl>
                                        <p:attrNameLst>
                                          <p:attrName>ppt_x</p:attrName>
                                        </p:attrNameLst>
                                      </p:cBhvr>
                                    </p:anim>
                                    <p:anim from="0" to="-1.0" calcmode="lin" valueType="num">
                                      <p:cBhvr>
                                        <p:cTn id="20" dur="200" decel="50000" autoRev="1" fill="hold">
                                          <p:stCondLst>
                                            <p:cond delay="600"/>
                                          </p:stCondLst>
                                        </p:cTn>
                                        <p:tgtEl>
                                          <p:spTgt spid="7">
                                            <p:txEl>
                                              <p:pRg st="3" end="3"/>
                                            </p:txEl>
                                          </p:spTgt>
                                        </p:tgtEl>
                                        <p:attrNameLst>
                                          <p:attrName>xshear</p:attrName>
                                        </p:attrNameLst>
                                      </p:cBhvr>
                                    </p:anim>
                                    <p:animScale>
                                      <p:cBhvr>
                                        <p:cTn id="21" dur="200" decel="100000" autoRev="1" fill="hold">
                                          <p:stCondLst>
                                            <p:cond delay="600"/>
                                          </p:stCondLst>
                                        </p:cTn>
                                        <p:tgtEl>
                                          <p:spTgt spid="7">
                                            <p:txEl>
                                              <p:pRg st="3" end="3"/>
                                            </p:txEl>
                                          </p:spTgt>
                                        </p:tgtEl>
                                      </p:cBhvr>
                                      <p:from x="100000" y="100000"/>
                                      <p:to x="80000" y="100000"/>
                                    </p:animScale>
                                    <p:anim by="(#ppt_h/3+#ppt_w*0.1)" calcmode="lin" valueType="num">
                                      <p:cBhvr additive="sum">
                                        <p:cTn id="22" dur="200" decel="100000" autoRev="1" fill="hold">
                                          <p:stCondLst>
                                            <p:cond delay="600"/>
                                          </p:stCondLst>
                                        </p:cTn>
                                        <p:tgtEl>
                                          <p:spTgt spid="7">
                                            <p:txEl>
                                              <p:pRg st="3" end="3"/>
                                            </p:txEl>
                                          </p:spTgt>
                                        </p:tgtEl>
                                        <p:attrNameLst>
                                          <p:attrName>ppt_x</p:attrName>
                                        </p:attrNameLst>
                                      </p:cBhvr>
                                    </p:anim>
                                  </p:childTnLst>
                                </p:cTn>
                              </p:par>
                              <p:par>
                                <p:cTn id="23" presetID="34" presetClass="entr" presetSubtype="0" fill="hold"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from="(-#ppt_w/2)" to="(#ppt_x)" calcmode="lin" valueType="num">
                                      <p:cBhvr>
                                        <p:cTn id="25" dur="600" fill="hold">
                                          <p:stCondLst>
                                            <p:cond delay="0"/>
                                          </p:stCondLst>
                                        </p:cTn>
                                        <p:tgtEl>
                                          <p:spTgt spid="7">
                                            <p:txEl>
                                              <p:pRg st="5" end="5"/>
                                            </p:txEl>
                                          </p:spTgt>
                                        </p:tgtEl>
                                        <p:attrNameLst>
                                          <p:attrName>ppt_x</p:attrName>
                                        </p:attrNameLst>
                                      </p:cBhvr>
                                    </p:anim>
                                    <p:anim from="0" to="-1.0" calcmode="lin" valueType="num">
                                      <p:cBhvr>
                                        <p:cTn id="26" dur="200" decel="50000" autoRev="1" fill="hold">
                                          <p:stCondLst>
                                            <p:cond delay="600"/>
                                          </p:stCondLst>
                                        </p:cTn>
                                        <p:tgtEl>
                                          <p:spTgt spid="7">
                                            <p:txEl>
                                              <p:pRg st="5" end="5"/>
                                            </p:txEl>
                                          </p:spTgt>
                                        </p:tgtEl>
                                        <p:attrNameLst>
                                          <p:attrName>xshear</p:attrName>
                                        </p:attrNameLst>
                                      </p:cBhvr>
                                    </p:anim>
                                    <p:animScale>
                                      <p:cBhvr>
                                        <p:cTn id="27" dur="200" decel="100000" autoRev="1" fill="hold">
                                          <p:stCondLst>
                                            <p:cond delay="600"/>
                                          </p:stCondLst>
                                        </p:cTn>
                                        <p:tgtEl>
                                          <p:spTgt spid="7">
                                            <p:txEl>
                                              <p:pRg st="5" end="5"/>
                                            </p:txEl>
                                          </p:spTgt>
                                        </p:tgtEl>
                                      </p:cBhvr>
                                      <p:from x="100000" y="100000"/>
                                      <p:to x="80000" y="100000"/>
                                    </p:animScale>
                                    <p:anim by="(#ppt_h/3+#ppt_w*0.1)" calcmode="lin" valueType="num">
                                      <p:cBhvr additive="sum">
                                        <p:cTn id="28" dur="200" decel="100000" autoRev="1" fill="hold">
                                          <p:stCondLst>
                                            <p:cond delay="600"/>
                                          </p:stCondLst>
                                        </p:cTn>
                                        <p:tgtEl>
                                          <p:spTgt spid="7">
                                            <p:txEl>
                                              <p:p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7" name="Text Box 5"/>
          <p:cNvSpPr txBox="1">
            <a:spLocks noChangeArrowheads="1"/>
          </p:cNvSpPr>
          <p:nvPr/>
        </p:nvSpPr>
        <p:spPr bwMode="auto">
          <a:xfrm>
            <a:off x="1559561" y="1474713"/>
            <a:ext cx="8849360" cy="3262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600"/>
              </a:lnSpc>
              <a:spcBef>
                <a:spcPct val="50000"/>
              </a:spcBef>
              <a:buClrTx/>
              <a:buFontTx/>
              <a:buNone/>
            </a:pPr>
            <a:r>
              <a:rPr lang="en-US" altLang="zh-CN" sz="2000" b="1" dirty="0" smtClean="0">
                <a:latin typeface="Times New Roman" panose="02020603050405020304" pitchFamily="18" charset="0"/>
              </a:rPr>
              <a:t>1) Listening and interpreting</a:t>
            </a:r>
          </a:p>
          <a:p>
            <a:pPr eaLnBrk="1" hangingPunct="1">
              <a:lnSpc>
                <a:spcPts val="2600"/>
              </a:lnSpc>
              <a:spcBef>
                <a:spcPct val="50000"/>
              </a:spcBef>
              <a:buClrTx/>
              <a:buNone/>
            </a:pPr>
            <a:r>
              <a:rPr lang="en-US" altLang="zh-CN" sz="2000" dirty="0" smtClean="0">
                <a:latin typeface="Times New Roman" panose="02020603050405020304" pitchFamily="18" charset="0"/>
              </a:rPr>
              <a:t>    Listen to  the following speech and interpret it into English.</a:t>
            </a:r>
            <a:endParaRPr lang="en-US" altLang="zh-CN" sz="2000" dirty="0" smtClean="0">
              <a:latin typeface="Times New Roman" panose="02020603050405020304" pitchFamily="18" charset="0"/>
              <a:ea typeface="华文中宋" panose="02010600040101010101" pitchFamily="2" charset="-122"/>
            </a:endParaRPr>
          </a:p>
          <a:p>
            <a:pPr>
              <a:lnSpc>
                <a:spcPct val="130000"/>
              </a:lnSpc>
              <a:spcBef>
                <a:spcPct val="0"/>
              </a:spcBef>
              <a:buClrTx/>
              <a:buSzTx/>
              <a:buFont typeface="Arial" panose="020B0604020202020204" pitchFamily="34" charset="0"/>
              <a:buNone/>
            </a:pPr>
            <a:r>
              <a:rPr lang="en-US" altLang="zh-CN" sz="2000" b="1" dirty="0" smtClean="0">
                <a:latin typeface="Times New Roman" panose="02020603050405020304" pitchFamily="18" charset="0"/>
                <a:ea typeface="华文中宋" panose="02010600040101010101" pitchFamily="2" charset="-122"/>
              </a:rPr>
              <a:t>        </a:t>
            </a:r>
            <a:r>
              <a:rPr lang="en-US" altLang="zh-CN" sz="2000" i="1" dirty="0" smtClean="0">
                <a:latin typeface="Times New Roman" panose="02020603050405020304" pitchFamily="18" charset="0"/>
                <a:ea typeface="华文中宋" panose="02010600040101010101" pitchFamily="2" charset="-122"/>
              </a:rPr>
              <a:t>Anhui </a:t>
            </a:r>
            <a:r>
              <a:rPr lang="en-US" altLang="zh-CN" sz="2000" i="1" dirty="0">
                <a:latin typeface="Times New Roman" panose="02020603050405020304" pitchFamily="18" charset="0"/>
                <a:ea typeface="华文中宋" panose="02010600040101010101" pitchFamily="2" charset="-122"/>
              </a:rPr>
              <a:t>Yangzi Floor Incorporated </a:t>
            </a:r>
            <a:r>
              <a:rPr lang="en-US" altLang="zh-CN" sz="2000" i="1" dirty="0" smtClean="0">
                <a:latin typeface="Times New Roman" panose="02020603050405020304" pitchFamily="18" charset="0"/>
                <a:ea typeface="华文中宋" panose="02010600040101010101" pitchFamily="2" charset="-122"/>
              </a:rPr>
              <a:t>Company </a:t>
            </a:r>
            <a:r>
              <a:rPr lang="en-US" altLang="zh-CN" sz="2000" i="1" dirty="0">
                <a:latin typeface="Times New Roman" panose="02020603050405020304" pitchFamily="18" charset="0"/>
                <a:ea typeface="华文中宋" panose="02010600040101010101" pitchFamily="2" charset="-122"/>
              </a:rPr>
              <a:t>(Chinese &amp; English)</a:t>
            </a:r>
          </a:p>
          <a:p>
            <a:pPr eaLnBrk="1" hangingPunct="1">
              <a:lnSpc>
                <a:spcPts val="2600"/>
              </a:lnSpc>
              <a:spcBef>
                <a:spcPct val="50000"/>
              </a:spcBef>
              <a:buClrTx/>
              <a:buNone/>
            </a:pPr>
            <a:endParaRPr lang="en-US" altLang="zh-CN" sz="2000" b="1" dirty="0" smtClean="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2) Peer’s sharing of interpretation</a:t>
            </a:r>
          </a:p>
          <a:p>
            <a:pPr eaLnBrk="1" hangingPunct="1">
              <a:lnSpc>
                <a:spcPts val="2600"/>
              </a:lnSpc>
              <a:spcBef>
                <a:spcPct val="50000"/>
              </a:spcBef>
              <a:buClrTx/>
              <a:buNone/>
            </a:pPr>
            <a:endParaRPr lang="en-US" altLang="zh-CN" sz="2000" dirty="0">
              <a:latin typeface="Times New Roman" panose="02020603050405020304" pitchFamily="18" charset="0"/>
            </a:endParaRPr>
          </a:p>
          <a:p>
            <a:pPr eaLnBrk="1" hangingPunct="1">
              <a:lnSpc>
                <a:spcPts val="2600"/>
              </a:lnSpc>
              <a:spcBef>
                <a:spcPct val="50000"/>
              </a:spcBef>
              <a:buClrTx/>
              <a:buNone/>
            </a:pPr>
            <a:r>
              <a:rPr lang="en-US" altLang="zh-CN" sz="2000" b="1" dirty="0" smtClean="0">
                <a:latin typeface="Times New Roman" panose="02020603050405020304" pitchFamily="18" charset="0"/>
              </a:rPr>
              <a:t>3) Teacher’s explanation</a:t>
            </a:r>
            <a:endParaRPr lang="zh-CN" altLang="en-US" sz="2000" b="1" dirty="0">
              <a:latin typeface="Times New Roman" panose="02020603050405020304" pitchFamily="18" charset="0"/>
            </a:endParaRPr>
          </a:p>
        </p:txBody>
      </p:sp>
      <p:sp>
        <p:nvSpPr>
          <p:cNvPr id="2" name="动作按钮: 声音 1">
            <a:hlinkClick r:id="rId4" action="ppaction://program" highlightClick="1">
              <a:snd r:embed="rId3" name="applause.wav"/>
            </a:hlinkClick>
          </p:cNvPr>
          <p:cNvSpPr/>
          <p:nvPr/>
        </p:nvSpPr>
        <p:spPr>
          <a:xfrm>
            <a:off x="9317270" y="2423742"/>
            <a:ext cx="579120" cy="274320"/>
          </a:xfrm>
          <a:prstGeom prst="actionButtonSou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04063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
                                            <p:txEl>
                                              <p:pRg st="0" end="0"/>
                                            </p:txEl>
                                          </p:spTgt>
                                        </p:tgtEl>
                                        <p:attrNameLst>
                                          <p:attrName>ppt_x</p:attrName>
                                        </p:attrNameLst>
                                      </p:cBhvr>
                                    </p:anim>
                                    <p:anim from="0" to="-1.0" calcmode="lin" valueType="num">
                                      <p:cBhvr>
                                        <p:cTn id="8" dur="200" decel="50000" autoRev="1" fill="hold">
                                          <p:stCondLst>
                                            <p:cond delay="600"/>
                                          </p:stCondLst>
                                        </p:cTn>
                                        <p:tgtEl>
                                          <p:spTgt spid="7">
                                            <p:txEl>
                                              <p:pRg st="0" end="0"/>
                                            </p:txEl>
                                          </p:spTgt>
                                        </p:tgtEl>
                                        <p:attrNameLst>
                                          <p:attrName>xshear</p:attrName>
                                        </p:attrNameLst>
                                      </p:cBhvr>
                                    </p:anim>
                                    <p:animScale>
                                      <p:cBhvr>
                                        <p:cTn id="9" dur="200" decel="100000" autoRev="1" fill="hold">
                                          <p:stCondLst>
                                            <p:cond delay="600"/>
                                          </p:stCondLst>
                                        </p:cTn>
                                        <p:tgtEl>
                                          <p:spTgt spid="7">
                                            <p:txEl>
                                              <p:pRg st="0" end="0"/>
                                            </p:txEl>
                                          </p:spTgt>
                                        </p:tgtEl>
                                      </p:cBhvr>
                                      <p:from x="100000" y="100000"/>
                                      <p:to x="80000" y="100000"/>
                                    </p:animScale>
                                    <p:anim by="(#ppt_h/3+#ppt_w*0.1)" calcmode="lin" valueType="num">
                                      <p:cBhvr additive="sum">
                                        <p:cTn id="10" dur="200" decel="100000" autoRev="1" fill="hold">
                                          <p:stCondLst>
                                            <p:cond delay="600"/>
                                          </p:stCondLst>
                                        </p:cTn>
                                        <p:tgtEl>
                                          <p:spTgt spid="7">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7">
                                            <p:txEl>
                                              <p:pRg st="1" end="1"/>
                                            </p:txEl>
                                          </p:spTgt>
                                        </p:tgtEl>
                                        <p:attrNameLst>
                                          <p:attrName>ppt_x</p:attrName>
                                        </p:attrNameLst>
                                      </p:cBhvr>
                                    </p:anim>
                                    <p:anim from="0" to="-1.0" calcmode="lin" valueType="num">
                                      <p:cBhvr>
                                        <p:cTn id="14" dur="200" decel="50000" autoRev="1" fill="hold">
                                          <p:stCondLst>
                                            <p:cond delay="600"/>
                                          </p:stCondLst>
                                        </p:cTn>
                                        <p:tgtEl>
                                          <p:spTgt spid="7">
                                            <p:txEl>
                                              <p:pRg st="1" end="1"/>
                                            </p:txEl>
                                          </p:spTgt>
                                        </p:tgtEl>
                                        <p:attrNameLst>
                                          <p:attrName>xshear</p:attrName>
                                        </p:attrNameLst>
                                      </p:cBhvr>
                                    </p:anim>
                                    <p:animScale>
                                      <p:cBhvr>
                                        <p:cTn id="15" dur="200" decel="100000" autoRev="1" fill="hold">
                                          <p:stCondLst>
                                            <p:cond delay="600"/>
                                          </p:stCondLst>
                                        </p:cTn>
                                        <p:tgtEl>
                                          <p:spTgt spid="7">
                                            <p:txEl>
                                              <p:pRg st="1" end="1"/>
                                            </p:txEl>
                                          </p:spTgt>
                                        </p:tgtEl>
                                      </p:cBhvr>
                                      <p:from x="100000" y="100000"/>
                                      <p:to x="80000" y="100000"/>
                                    </p:animScale>
                                    <p:anim by="(#ppt_h/3+#ppt_w*0.1)" calcmode="lin" valueType="num">
                                      <p:cBhvr additive="sum">
                                        <p:cTn id="16" dur="200" decel="100000" autoRev="1" fill="hold">
                                          <p:stCondLst>
                                            <p:cond delay="600"/>
                                          </p:stCondLst>
                                        </p:cTn>
                                        <p:tgtEl>
                                          <p:spTgt spid="7">
                                            <p:txEl>
                                              <p:pRg st="1" end="1"/>
                                            </p:txEl>
                                          </p:spTgt>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from="(-#ppt_w/2)" to="(#ppt_x)" calcmode="lin" valueType="num">
                                      <p:cBhvr>
                                        <p:cTn id="19" dur="600" fill="hold">
                                          <p:stCondLst>
                                            <p:cond delay="0"/>
                                          </p:stCondLst>
                                        </p:cTn>
                                        <p:tgtEl>
                                          <p:spTgt spid="7">
                                            <p:txEl>
                                              <p:pRg st="4" end="4"/>
                                            </p:txEl>
                                          </p:spTgt>
                                        </p:tgtEl>
                                        <p:attrNameLst>
                                          <p:attrName>ppt_x</p:attrName>
                                        </p:attrNameLst>
                                      </p:cBhvr>
                                    </p:anim>
                                    <p:anim from="0" to="-1.0" calcmode="lin" valueType="num">
                                      <p:cBhvr>
                                        <p:cTn id="20" dur="200" decel="50000" autoRev="1" fill="hold">
                                          <p:stCondLst>
                                            <p:cond delay="600"/>
                                          </p:stCondLst>
                                        </p:cTn>
                                        <p:tgtEl>
                                          <p:spTgt spid="7">
                                            <p:txEl>
                                              <p:pRg st="4" end="4"/>
                                            </p:txEl>
                                          </p:spTgt>
                                        </p:tgtEl>
                                        <p:attrNameLst>
                                          <p:attrName>xshear</p:attrName>
                                        </p:attrNameLst>
                                      </p:cBhvr>
                                    </p:anim>
                                    <p:animScale>
                                      <p:cBhvr>
                                        <p:cTn id="21" dur="200" decel="100000" autoRev="1" fill="hold">
                                          <p:stCondLst>
                                            <p:cond delay="600"/>
                                          </p:stCondLst>
                                        </p:cTn>
                                        <p:tgtEl>
                                          <p:spTgt spid="7">
                                            <p:txEl>
                                              <p:pRg st="4" end="4"/>
                                            </p:txEl>
                                          </p:spTgt>
                                        </p:tgtEl>
                                      </p:cBhvr>
                                      <p:from x="100000" y="100000"/>
                                      <p:to x="80000" y="100000"/>
                                    </p:animScale>
                                    <p:anim by="(#ppt_h/3+#ppt_w*0.1)" calcmode="lin" valueType="num">
                                      <p:cBhvr additive="sum">
                                        <p:cTn id="22" dur="200" decel="100000" autoRev="1" fill="hold">
                                          <p:stCondLst>
                                            <p:cond delay="600"/>
                                          </p:stCondLst>
                                        </p:cTn>
                                        <p:tgtEl>
                                          <p:spTgt spid="7">
                                            <p:txEl>
                                              <p:pRg st="4" end="4"/>
                                            </p:txEl>
                                          </p:spTgt>
                                        </p:tgtEl>
                                        <p:attrNameLst>
                                          <p:attrName>ppt_x</p:attrName>
                                        </p:attrNameLst>
                                      </p:cBhvr>
                                    </p:anim>
                                  </p:childTnLst>
                                </p:cTn>
                              </p:par>
                              <p:par>
                                <p:cTn id="23" presetID="34" presetClass="entr" presetSubtype="0" fill="hold"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from="(-#ppt_w/2)" to="(#ppt_x)" calcmode="lin" valueType="num">
                                      <p:cBhvr>
                                        <p:cTn id="25" dur="600" fill="hold">
                                          <p:stCondLst>
                                            <p:cond delay="0"/>
                                          </p:stCondLst>
                                        </p:cTn>
                                        <p:tgtEl>
                                          <p:spTgt spid="7">
                                            <p:txEl>
                                              <p:pRg st="2" end="2"/>
                                            </p:txEl>
                                          </p:spTgt>
                                        </p:tgtEl>
                                        <p:attrNameLst>
                                          <p:attrName>ppt_x</p:attrName>
                                        </p:attrNameLst>
                                      </p:cBhvr>
                                    </p:anim>
                                    <p:anim from="0" to="-1.0" calcmode="lin" valueType="num">
                                      <p:cBhvr>
                                        <p:cTn id="26" dur="200" decel="50000" autoRev="1" fill="hold">
                                          <p:stCondLst>
                                            <p:cond delay="600"/>
                                          </p:stCondLst>
                                        </p:cTn>
                                        <p:tgtEl>
                                          <p:spTgt spid="7">
                                            <p:txEl>
                                              <p:pRg st="2" end="2"/>
                                            </p:txEl>
                                          </p:spTgt>
                                        </p:tgtEl>
                                        <p:attrNameLst>
                                          <p:attrName>xshear</p:attrName>
                                        </p:attrNameLst>
                                      </p:cBhvr>
                                    </p:anim>
                                    <p:animScale>
                                      <p:cBhvr>
                                        <p:cTn id="27" dur="200" decel="100000" autoRev="1" fill="hold">
                                          <p:stCondLst>
                                            <p:cond delay="600"/>
                                          </p:stCondLst>
                                        </p:cTn>
                                        <p:tgtEl>
                                          <p:spTgt spid="7">
                                            <p:txEl>
                                              <p:pRg st="2" end="2"/>
                                            </p:txEl>
                                          </p:spTgt>
                                        </p:tgtEl>
                                      </p:cBhvr>
                                      <p:from x="100000" y="100000"/>
                                      <p:to x="80000" y="100000"/>
                                    </p:animScale>
                                    <p:anim by="(#ppt_h/3+#ppt_w*0.1)" calcmode="lin" valueType="num">
                                      <p:cBhvr additive="sum">
                                        <p:cTn id="28" dur="200" decel="100000" autoRev="1" fill="hold">
                                          <p:stCondLst>
                                            <p:cond delay="600"/>
                                          </p:stCondLst>
                                        </p:cTn>
                                        <p:tgtEl>
                                          <p:spTgt spid="7">
                                            <p:txEl>
                                              <p:pRg st="2" end="2"/>
                                            </p:txEl>
                                          </p:spTgt>
                                        </p:tgtEl>
                                        <p:attrNameLst>
                                          <p:attrName>ppt_x</p:attrName>
                                        </p:attrNameLst>
                                      </p:cBhvr>
                                    </p:anim>
                                  </p:childTnLst>
                                </p:cTn>
                              </p:par>
                              <p:par>
                                <p:cTn id="29" presetID="34" presetClass="entr" presetSubtype="0" fill="hold" nodeType="with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 from="(-#ppt_w/2)" to="(#ppt_x)" calcmode="lin" valueType="num">
                                      <p:cBhvr>
                                        <p:cTn id="31" dur="600" fill="hold">
                                          <p:stCondLst>
                                            <p:cond delay="0"/>
                                          </p:stCondLst>
                                        </p:cTn>
                                        <p:tgtEl>
                                          <p:spTgt spid="7">
                                            <p:txEl>
                                              <p:pRg st="6" end="6"/>
                                            </p:txEl>
                                          </p:spTgt>
                                        </p:tgtEl>
                                        <p:attrNameLst>
                                          <p:attrName>ppt_x</p:attrName>
                                        </p:attrNameLst>
                                      </p:cBhvr>
                                    </p:anim>
                                    <p:anim from="0" to="-1.0" calcmode="lin" valueType="num">
                                      <p:cBhvr>
                                        <p:cTn id="32" dur="200" decel="50000" autoRev="1" fill="hold">
                                          <p:stCondLst>
                                            <p:cond delay="600"/>
                                          </p:stCondLst>
                                        </p:cTn>
                                        <p:tgtEl>
                                          <p:spTgt spid="7">
                                            <p:txEl>
                                              <p:pRg st="6" end="6"/>
                                            </p:txEl>
                                          </p:spTgt>
                                        </p:tgtEl>
                                        <p:attrNameLst>
                                          <p:attrName>xshear</p:attrName>
                                        </p:attrNameLst>
                                      </p:cBhvr>
                                    </p:anim>
                                    <p:animScale>
                                      <p:cBhvr>
                                        <p:cTn id="33" dur="200" decel="100000" autoRev="1" fill="hold">
                                          <p:stCondLst>
                                            <p:cond delay="600"/>
                                          </p:stCondLst>
                                        </p:cTn>
                                        <p:tgtEl>
                                          <p:spTgt spid="7">
                                            <p:txEl>
                                              <p:pRg st="6" end="6"/>
                                            </p:txEl>
                                          </p:spTgt>
                                        </p:tgtEl>
                                      </p:cBhvr>
                                      <p:from x="100000" y="100000"/>
                                      <p:to x="80000" y="100000"/>
                                    </p:animScale>
                                    <p:anim by="(#ppt_h/3+#ppt_w*0.1)" calcmode="lin" valueType="num">
                                      <p:cBhvr additive="sum">
                                        <p:cTn id="34" dur="200" decel="100000" autoRev="1" fill="hold">
                                          <p:stCondLst>
                                            <p:cond delay="600"/>
                                          </p:stCondLst>
                                        </p:cTn>
                                        <p:tgtEl>
                                          <p:spTgt spid="7">
                                            <p:txEl>
                                              <p:pRg st="6" end="6"/>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pic>
        <p:nvPicPr>
          <p:cNvPr id="7" name="图片 2" descr="强化地板结构图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944" y="1625682"/>
            <a:ext cx="5814002" cy="4416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强化地板结构图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5897" y="1873512"/>
            <a:ext cx="6165010" cy="47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763060" y="934913"/>
            <a:ext cx="8863105" cy="463845"/>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speech on </a:t>
            </a:r>
            <a:r>
              <a:rPr lang="en-US" altLang="zh-CN" b="1" i="1" dirty="0" smtClean="0">
                <a:latin typeface="Times New Roman" panose="02020603050405020304" pitchFamily="18" charset="0"/>
                <a:ea typeface="华文中宋" panose="02010600040101010101" pitchFamily="2" charset="-122"/>
              </a:rPr>
              <a:t>Anhui </a:t>
            </a:r>
            <a:r>
              <a:rPr lang="en-US" altLang="zh-CN" b="1" i="1" dirty="0">
                <a:latin typeface="Times New Roman" panose="02020603050405020304" pitchFamily="18" charset="0"/>
                <a:ea typeface="华文中宋" panose="02010600040101010101" pitchFamily="2" charset="-122"/>
              </a:rPr>
              <a:t>Yangzi Floor Incorporated Company</a:t>
            </a:r>
            <a:r>
              <a:rPr lang="en-US" altLang="zh-CN" b="1" dirty="0" smtClean="0">
                <a:latin typeface="Times New Roman" panose="02020603050405020304" pitchFamily="18" charset="0"/>
              </a:rPr>
              <a:t> </a:t>
            </a:r>
            <a:endParaRPr lang="en-US" altLang="zh-CN" b="1" dirty="0">
              <a:latin typeface="Times New Roman" panose="02020603050405020304" pitchFamily="18" charset="0"/>
            </a:endParaRPr>
          </a:p>
        </p:txBody>
      </p:sp>
    </p:spTree>
    <p:extLst>
      <p:ext uri="{BB962C8B-B14F-4D97-AF65-F5344CB8AC3E}">
        <p14:creationId xmlns:p14="http://schemas.microsoft.com/office/powerpoint/2010/main" val="260925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2" name="矩形 1"/>
          <p:cNvSpPr/>
          <p:nvPr/>
        </p:nvSpPr>
        <p:spPr>
          <a:xfrm>
            <a:off x="1763060" y="934913"/>
            <a:ext cx="8863105" cy="463845"/>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speech on </a:t>
            </a:r>
            <a:r>
              <a:rPr lang="en-US" altLang="zh-CN" b="1" i="1" dirty="0" smtClean="0">
                <a:latin typeface="Times New Roman" panose="02020603050405020304" pitchFamily="18" charset="0"/>
                <a:ea typeface="华文中宋" panose="02010600040101010101" pitchFamily="2" charset="-122"/>
              </a:rPr>
              <a:t>Anhui </a:t>
            </a:r>
            <a:r>
              <a:rPr lang="en-US" altLang="zh-CN" b="1" i="1" dirty="0">
                <a:latin typeface="Times New Roman" panose="02020603050405020304" pitchFamily="18" charset="0"/>
                <a:ea typeface="华文中宋" panose="02010600040101010101" pitchFamily="2" charset="-122"/>
              </a:rPr>
              <a:t>Yangzi Floor Incorporated Company</a:t>
            </a:r>
            <a:r>
              <a:rPr lang="en-US" altLang="zh-CN" b="1" dirty="0" smtClean="0">
                <a:latin typeface="Times New Roman" panose="02020603050405020304" pitchFamily="18" charset="0"/>
              </a:rPr>
              <a:t> </a:t>
            </a:r>
            <a:endParaRPr lang="en-US" altLang="zh-CN" b="1" dirty="0">
              <a:latin typeface="Times New Roman" panose="02020603050405020304" pitchFamily="18" charset="0"/>
            </a:endParaRPr>
          </a:p>
        </p:txBody>
      </p:sp>
      <p:sp>
        <p:nvSpPr>
          <p:cNvPr id="9" name="TextBox 3"/>
          <p:cNvSpPr txBox="1">
            <a:spLocks noChangeArrowheads="1"/>
          </p:cNvSpPr>
          <p:nvPr/>
        </p:nvSpPr>
        <p:spPr bwMode="auto">
          <a:xfrm>
            <a:off x="1885203" y="1611790"/>
            <a:ext cx="3200400" cy="4832092"/>
          </a:xfrm>
          <a:prstGeom prst="rect">
            <a:avLst/>
          </a:prstGeom>
          <a:solidFill>
            <a:schemeClr val="accent5">
              <a:lumMod val="20000"/>
              <a:lumOff val="80000"/>
            </a:schemeClr>
          </a:solidFill>
          <a:ln>
            <a:solidFill>
              <a:schemeClr val="tx1"/>
            </a:solidFill>
          </a:ln>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rPr>
              <a:t>实木地板</a:t>
            </a:r>
            <a:r>
              <a:rPr lang="en-US" altLang="zh-CN" sz="2200" b="1" dirty="0">
                <a:latin typeface="Times New Roman" panose="02020603050405020304" pitchFamily="18" charset="0"/>
              </a:rPr>
              <a:t> </a:t>
            </a:r>
            <a:endParaRPr lang="zh-CN" altLang="zh-CN" sz="2200" b="1" dirty="0">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rPr>
              <a:t>复合地板</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rPr>
              <a:t>强化地板</a:t>
            </a:r>
            <a:r>
              <a:rPr lang="en-US" altLang="zh-CN" sz="2200" b="1" dirty="0">
                <a:latin typeface="Times New Roman" panose="02020603050405020304" pitchFamily="18" charset="0"/>
              </a:rPr>
              <a:t> </a:t>
            </a:r>
            <a:endParaRPr lang="zh-CN" altLang="zh-CN" sz="2200" b="1" dirty="0">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rPr>
              <a:t>竹地板</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sym typeface="宋体" panose="02010600030101010101" pitchFamily="2" charset="-122"/>
              </a:rPr>
              <a:t>实木复合地板 </a:t>
            </a:r>
          </a:p>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rPr>
              <a:t>耐磨层</a:t>
            </a:r>
            <a:r>
              <a:rPr lang="en-US" altLang="zh-CN" sz="2200" b="1" dirty="0">
                <a:latin typeface="Times New Roman" panose="02020603050405020304" pitchFamily="18" charset="0"/>
              </a:rPr>
              <a:t>  </a:t>
            </a:r>
          </a:p>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rPr>
              <a:t>装饰层</a:t>
            </a:r>
            <a:r>
              <a:rPr lang="en-US" altLang="zh-CN" sz="2200" b="1" dirty="0">
                <a:latin typeface="Times New Roman" panose="02020603050405020304" pitchFamily="18" charset="0"/>
              </a:rPr>
              <a:t>   </a:t>
            </a:r>
          </a:p>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rPr>
              <a:t>基层</a:t>
            </a:r>
            <a:r>
              <a:rPr lang="en-US" altLang="zh-CN" sz="2200" b="1" dirty="0">
                <a:latin typeface="Times New Roman" panose="02020603050405020304" pitchFamily="18" charset="0"/>
              </a:rPr>
              <a:t>  </a:t>
            </a:r>
          </a:p>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rPr>
              <a:t>平衡层</a:t>
            </a:r>
            <a:r>
              <a:rPr lang="en-US" altLang="zh-CN" sz="2200" b="1" dirty="0">
                <a:latin typeface="Times New Roman" panose="02020603050405020304" pitchFamily="18" charset="0"/>
              </a:rPr>
              <a:t> </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rPr>
              <a:t>便于安装与清洗  </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sym typeface="宋体" panose="02010600030101010101" pitchFamily="2" charset="-122"/>
              </a:rPr>
              <a:t>环保</a:t>
            </a:r>
            <a:r>
              <a:rPr lang="zh-CN" altLang="zh-CN" sz="2200" b="1" dirty="0">
                <a:latin typeface="Times New Roman" panose="02020603050405020304" pitchFamily="18" charset="0"/>
              </a:rPr>
              <a:t>           </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rPr>
              <a:t>（合成树脂）浸渍木</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sym typeface="宋体" panose="02010600030101010101" pitchFamily="2" charset="-122"/>
              </a:rPr>
              <a:t>甲醛释放量</a:t>
            </a:r>
            <a:endParaRPr lang="zh-CN" altLang="zh-CN" sz="2200" b="1" dirty="0">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毫克 </a:t>
            </a:r>
          </a:p>
        </p:txBody>
      </p:sp>
      <p:sp>
        <p:nvSpPr>
          <p:cNvPr id="10" name="TextBox 3"/>
          <p:cNvSpPr txBox="1">
            <a:spLocks noChangeArrowheads="1"/>
          </p:cNvSpPr>
          <p:nvPr/>
        </p:nvSpPr>
        <p:spPr bwMode="auto">
          <a:xfrm>
            <a:off x="5459254" y="1565798"/>
            <a:ext cx="5081588" cy="4832092"/>
          </a:xfrm>
          <a:prstGeom prst="rect">
            <a:avLst/>
          </a:prstGeom>
          <a:solidFill>
            <a:schemeClr val="accent5">
              <a:lumMod val="20000"/>
              <a:lumOff val="80000"/>
            </a:schemeClr>
          </a:solidFill>
          <a:ln>
            <a:solidFill>
              <a:schemeClr val="tx1"/>
            </a:solidFill>
          </a:ln>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solid wood floor </a:t>
            </a:r>
            <a:endParaRPr lang="zh-CN" altLang="zh-CN" sz="22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engineered floor</a:t>
            </a:r>
            <a:endParaRPr lang="zh-CN" altLang="zh-CN" sz="22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laminate floor </a:t>
            </a:r>
            <a:endParaRPr lang="zh-CN" altLang="zh-CN" sz="2200" b="1" dirty="0">
              <a:latin typeface="Times New Roman" panose="02020603050405020304" pitchFamily="18" charset="0"/>
              <a:cs typeface="Times New Roman" panose="02020603050405020304" pitchFamily="18" charset="0"/>
            </a:endParaRP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bamboo floor</a:t>
            </a:r>
          </a:p>
          <a:p>
            <a:pPr eaLnBrk="1" hangingPunct="1">
              <a:spcBef>
                <a:spcPct val="0"/>
              </a:spcBef>
              <a:buClrTx/>
              <a:buSzTx/>
              <a:buFont typeface="Arial" panose="020B0604020202020204" pitchFamily="34" charset="0"/>
              <a:buNone/>
            </a:pPr>
            <a:r>
              <a:rPr lang="en-US" altLang="zh-CN" sz="2200" b="1" dirty="0" smtClean="0">
                <a:latin typeface="Times New Roman" panose="02020603050405020304" pitchFamily="18" charset="0"/>
                <a:cs typeface="Times New Roman" panose="02020603050405020304" pitchFamily="18" charset="0"/>
                <a:sym typeface="宋体" panose="02010600030101010101" pitchFamily="2" charset="-122"/>
              </a:rPr>
              <a:t>parquet</a:t>
            </a:r>
          </a:p>
          <a:p>
            <a:pPr eaLnBrk="1" hangingPunct="1">
              <a:spcBef>
                <a:spcPct val="0"/>
              </a:spcBef>
              <a:buClrTx/>
              <a:buSzTx/>
              <a:buFont typeface="Arial" panose="020B0604020202020204" pitchFamily="34" charset="0"/>
              <a:buNone/>
            </a:pPr>
            <a:r>
              <a:rPr lang="en-US" altLang="zh-CN" sz="2200" b="1" dirty="0" smtClean="0">
                <a:latin typeface="Times New Roman" panose="02020603050405020304" pitchFamily="18" charset="0"/>
                <a:cs typeface="Times New Roman" panose="02020603050405020304" pitchFamily="18" charset="0"/>
              </a:rPr>
              <a:t>high </a:t>
            </a:r>
            <a:r>
              <a:rPr lang="en-US" altLang="zh-CN" sz="2200" b="1" dirty="0">
                <a:latin typeface="Times New Roman" panose="02020603050405020304" pitchFamily="18" charset="0"/>
                <a:cs typeface="Times New Roman" panose="02020603050405020304" pitchFamily="18" charset="0"/>
              </a:rPr>
              <a:t>resistance / wear-resistant overlay  </a:t>
            </a: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decoration paper   </a:t>
            </a: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high density fiber (HDF) board  </a:t>
            </a: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countermove layer / balance sheet</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cs typeface="Times New Roman" panose="02020603050405020304" pitchFamily="18" charset="0"/>
              </a:rPr>
              <a:t>convenient for installing and cleaning   </a:t>
            </a:r>
          </a:p>
          <a:p>
            <a:pPr eaLnBrk="1" hangingPunct="1">
              <a:spcBef>
                <a:spcPct val="0"/>
              </a:spcBef>
              <a:buClrTx/>
              <a:buSzTx/>
              <a:buFont typeface="Arial" panose="020B0604020202020204" pitchFamily="34" charset="0"/>
              <a:buNone/>
            </a:pPr>
            <a:r>
              <a:rPr lang="zh-CN" altLang="zh-CN" sz="2200" b="1" dirty="0">
                <a:latin typeface="Times New Roman" panose="02020603050405020304" pitchFamily="18" charset="0"/>
                <a:cs typeface="Times New Roman" panose="02020603050405020304" pitchFamily="18" charset="0"/>
              </a:rPr>
              <a:t>environment-friendly            </a:t>
            </a:r>
          </a:p>
          <a:p>
            <a:pPr eaLnBrk="1" hangingPunct="1">
              <a:spcBef>
                <a:spcPct val="0"/>
              </a:spcBef>
              <a:buClrTx/>
              <a:buSzTx/>
              <a:buFont typeface="Arial" panose="020B0604020202020204" pitchFamily="34" charset="0"/>
              <a:buNone/>
            </a:pPr>
            <a:r>
              <a:rPr lang="en-US" altLang="zh-CN" sz="2200" b="1" dirty="0" err="1">
                <a:latin typeface="Times New Roman" panose="02020603050405020304" pitchFamily="18" charset="0"/>
                <a:cs typeface="Times New Roman" panose="02020603050405020304" pitchFamily="18" charset="0"/>
              </a:rPr>
              <a:t>i</a:t>
            </a:r>
            <a:r>
              <a:rPr lang="zh-CN" altLang="zh-CN" sz="2200" b="1" dirty="0">
                <a:latin typeface="Times New Roman" panose="02020603050405020304" pitchFamily="18" charset="0"/>
                <a:cs typeface="Times New Roman" panose="02020603050405020304" pitchFamily="18" charset="0"/>
                <a:sym typeface="宋体" panose="02010600030101010101" pitchFamily="2" charset="-122"/>
              </a:rPr>
              <a:t>mpregnated wood </a:t>
            </a:r>
          </a:p>
          <a:p>
            <a:pPr eaLnBrk="1" hangingPunct="1">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f</a:t>
            </a:r>
            <a:r>
              <a:rPr lang="zh-CN" altLang="zh-CN" sz="2200" b="1" dirty="0" smtClean="0">
                <a:latin typeface="Times New Roman" panose="02020603050405020304" pitchFamily="18" charset="0"/>
                <a:cs typeface="Times New Roman" panose="02020603050405020304" pitchFamily="18" charset="0"/>
              </a:rPr>
              <a:t>or</a:t>
            </a:r>
            <a:r>
              <a:rPr lang="en-US" altLang="zh-CN" sz="2200" b="1" dirty="0">
                <a:latin typeface="Times New Roman" panose="02020603050405020304" pitchFamily="18" charset="0"/>
                <a:cs typeface="Times New Roman" panose="02020603050405020304" pitchFamily="18" charset="0"/>
              </a:rPr>
              <a:t>ˊ</a:t>
            </a:r>
            <a:r>
              <a:rPr lang="zh-CN" altLang="zh-CN" sz="2200" b="1" dirty="0">
                <a:latin typeface="Times New Roman" panose="02020603050405020304" pitchFamily="18" charset="0"/>
                <a:cs typeface="Times New Roman" panose="02020603050405020304" pitchFamily="18" charset="0"/>
              </a:rPr>
              <a:t>maldehyde emission</a:t>
            </a:r>
          </a:p>
          <a:p>
            <a:pPr eaLnBrk="1" hangingPunct="1">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mg: milligram     </a:t>
            </a:r>
          </a:p>
        </p:txBody>
      </p:sp>
    </p:spTree>
    <p:extLst>
      <p:ext uri="{BB962C8B-B14F-4D97-AF65-F5344CB8AC3E}">
        <p14:creationId xmlns:p14="http://schemas.microsoft.com/office/powerpoint/2010/main" val="273664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2" name="矩形 1"/>
          <p:cNvSpPr/>
          <p:nvPr/>
        </p:nvSpPr>
        <p:spPr>
          <a:xfrm>
            <a:off x="1763060" y="934913"/>
            <a:ext cx="8863105" cy="463845"/>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speech on </a:t>
            </a:r>
            <a:r>
              <a:rPr lang="en-US" altLang="zh-CN" b="1" i="1" dirty="0" smtClean="0">
                <a:latin typeface="Times New Roman" panose="02020603050405020304" pitchFamily="18" charset="0"/>
                <a:ea typeface="华文中宋" panose="02010600040101010101" pitchFamily="2" charset="-122"/>
              </a:rPr>
              <a:t>Anhui </a:t>
            </a:r>
            <a:r>
              <a:rPr lang="en-US" altLang="zh-CN" b="1" i="1" dirty="0">
                <a:latin typeface="Times New Roman" panose="02020603050405020304" pitchFamily="18" charset="0"/>
                <a:ea typeface="华文中宋" panose="02010600040101010101" pitchFamily="2" charset="-122"/>
              </a:rPr>
              <a:t>Yangzi Floor Incorporated Company</a:t>
            </a:r>
            <a:r>
              <a:rPr lang="en-US" altLang="zh-CN" b="1" dirty="0" smtClean="0">
                <a:latin typeface="Times New Roman" panose="02020603050405020304" pitchFamily="18" charset="0"/>
              </a:rPr>
              <a:t> </a:t>
            </a:r>
            <a:endParaRPr lang="en-US" altLang="zh-CN" b="1" dirty="0">
              <a:latin typeface="Times New Roman" panose="02020603050405020304" pitchFamily="18" charset="0"/>
            </a:endParaRPr>
          </a:p>
        </p:txBody>
      </p:sp>
      <p:sp>
        <p:nvSpPr>
          <p:cNvPr id="8" name="TextBox 3"/>
          <p:cNvSpPr txBox="1">
            <a:spLocks noChangeArrowheads="1"/>
          </p:cNvSpPr>
          <p:nvPr/>
        </p:nvSpPr>
        <p:spPr bwMode="auto">
          <a:xfrm>
            <a:off x="1945062" y="1516254"/>
            <a:ext cx="2201862" cy="4888518"/>
          </a:xfrm>
          <a:prstGeom prst="rect">
            <a:avLst/>
          </a:prstGeom>
          <a:solidFill>
            <a:schemeClr val="accent5">
              <a:lumMod val="20000"/>
              <a:lumOff val="80000"/>
            </a:schemeClr>
          </a:solidFill>
          <a:ln>
            <a:solidFill>
              <a:schemeClr val="tx1"/>
            </a:solidFill>
          </a:ln>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很强的硬度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强度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耐磨的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高密度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厚度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耐用的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防潮性能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牛皮纸</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美观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阻燃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 三聚氰胺</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稳定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防变形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三氧化二铝</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抗冲击的   </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层压板</a:t>
            </a:r>
          </a:p>
          <a:p>
            <a:pPr eaLnBrk="1" hangingPunct="1">
              <a:lnSpc>
                <a:spcPts val="2200"/>
              </a:lnSpc>
              <a:spcBef>
                <a:spcPct val="0"/>
              </a:spcBef>
              <a:buClrTx/>
              <a:buSzTx/>
              <a:buFont typeface="Arial" panose="020B0604020202020204" pitchFamily="34" charset="0"/>
              <a:buNone/>
            </a:pPr>
            <a:r>
              <a:rPr lang="zh-CN" altLang="en-US" sz="2200" b="1">
                <a:latin typeface="Times New Roman" panose="02020603050405020304" pitchFamily="18" charset="0"/>
                <a:cs typeface="Times New Roman" panose="02020603050405020304" pitchFamily="18" charset="0"/>
              </a:rPr>
              <a:t>耐污染的  </a:t>
            </a:r>
          </a:p>
        </p:txBody>
      </p:sp>
      <p:sp>
        <p:nvSpPr>
          <p:cNvPr id="11" name="TextBox 3"/>
          <p:cNvSpPr txBox="1">
            <a:spLocks noChangeArrowheads="1"/>
          </p:cNvSpPr>
          <p:nvPr/>
        </p:nvSpPr>
        <p:spPr bwMode="auto">
          <a:xfrm>
            <a:off x="4592918" y="1516254"/>
            <a:ext cx="5216561" cy="4888518"/>
          </a:xfrm>
          <a:prstGeom prst="rect">
            <a:avLst/>
          </a:prstGeom>
          <a:solidFill>
            <a:schemeClr val="accent5">
              <a:lumMod val="20000"/>
              <a:lumOff val="80000"/>
            </a:schemeClr>
          </a:solidFill>
          <a:ln>
            <a:solidFill>
              <a:schemeClr val="tx1"/>
            </a:solidFill>
          </a:ln>
        </p:spPr>
        <p:txBody>
          <a:bodyPr wrap="squar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 high hardness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strength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wear-resistant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high density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thickness</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durable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moisture-proof capacity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kraft paper</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beautiful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burning-proof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melamine</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stable                </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de/reformation-resistant   </a:t>
            </a:r>
          </a:p>
          <a:p>
            <a:pPr eaLnBrk="1" hangingPunct="1">
              <a:lnSpc>
                <a:spcPts val="2200"/>
              </a:lnSpc>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a</a:t>
            </a:r>
            <a:r>
              <a:rPr lang="zh-CN" altLang="en-US" sz="2200" b="1" dirty="0" smtClean="0">
                <a:latin typeface="Times New Roman" panose="02020603050405020304" pitchFamily="18" charset="0"/>
                <a:cs typeface="Times New Roman" panose="02020603050405020304" pitchFamily="18" charset="0"/>
              </a:rPr>
              <a:t>luminium </a:t>
            </a:r>
            <a:r>
              <a:rPr lang="en-US" altLang="zh-CN" sz="2200" b="1" dirty="0" smtClean="0">
                <a:latin typeface="Times New Roman" panose="02020603050405020304" pitchFamily="18" charset="0"/>
                <a:cs typeface="Times New Roman" panose="02020603050405020304" pitchFamily="18" charset="0"/>
              </a:rPr>
              <a:t>[ˌ</a:t>
            </a:r>
            <a:r>
              <a:rPr lang="en-US" altLang="zh-CN" sz="2200" b="1" dirty="0" err="1">
                <a:latin typeface="Times New Roman" panose="02020603050405020304" pitchFamily="18" charset="0"/>
                <a:cs typeface="Times New Roman" panose="02020603050405020304" pitchFamily="18" charset="0"/>
              </a:rPr>
              <a:t>æləˈ</a:t>
            </a:r>
            <a:r>
              <a:rPr lang="en-US" altLang="zh-CN" sz="2200" b="1" dirty="0" err="1" smtClean="0">
                <a:latin typeface="Times New Roman" panose="02020603050405020304" pitchFamily="18" charset="0"/>
                <a:cs typeface="Times New Roman" panose="02020603050405020304" pitchFamily="18" charset="0"/>
              </a:rPr>
              <a:t>mɪniəm</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oxide</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impact-resistant    </a:t>
            </a:r>
          </a:p>
          <a:p>
            <a:pPr eaLnBrk="1" hangingPunct="1">
              <a:lnSpc>
                <a:spcPts val="2200"/>
              </a:lnSpc>
              <a:spcBef>
                <a:spcPct val="0"/>
              </a:spcBef>
              <a:buClrTx/>
              <a:buSzTx/>
              <a:buFont typeface="Arial" panose="020B0604020202020204" pitchFamily="34" charset="0"/>
              <a:buNone/>
            </a:pPr>
            <a:r>
              <a:rPr lang="en-US" altLang="zh-CN" sz="2200" b="1" dirty="0">
                <a:latin typeface="Times New Roman" panose="02020603050405020304" pitchFamily="18" charset="0"/>
                <a:cs typeface="Times New Roman" panose="02020603050405020304" pitchFamily="18" charset="0"/>
              </a:rPr>
              <a:t>l</a:t>
            </a:r>
            <a:r>
              <a:rPr lang="zh-CN" altLang="en-US" sz="2200" b="1" dirty="0">
                <a:latin typeface="Times New Roman" panose="02020603050405020304" pitchFamily="18" charset="0"/>
                <a:cs typeface="Times New Roman" panose="02020603050405020304" pitchFamily="18" charset="0"/>
              </a:rPr>
              <a:t>aminate wood</a:t>
            </a:r>
          </a:p>
          <a:p>
            <a:pPr eaLnBrk="1" hangingPunct="1">
              <a:lnSpc>
                <a:spcPts val="2200"/>
              </a:lnSpc>
              <a:spcBef>
                <a:spcPct val="0"/>
              </a:spcBef>
              <a:buClrTx/>
              <a:buSzTx/>
              <a:buFont typeface="Arial" panose="020B0604020202020204" pitchFamily="34" charset="0"/>
              <a:buNone/>
            </a:pPr>
            <a:r>
              <a:rPr lang="zh-CN" altLang="en-US" sz="2200" b="1" dirty="0">
                <a:latin typeface="Times New Roman" panose="02020603050405020304" pitchFamily="18" charset="0"/>
                <a:cs typeface="Times New Roman" panose="02020603050405020304" pitchFamily="18" charset="0"/>
              </a:rPr>
              <a:t>stain-</a:t>
            </a:r>
            <a:r>
              <a:rPr lang="en-US" altLang="zh-CN" sz="2200" b="1" dirty="0">
                <a:latin typeface="Times New Roman" panose="02020603050405020304" pitchFamily="18" charset="0"/>
                <a:cs typeface="Times New Roman" panose="02020603050405020304" pitchFamily="18" charset="0"/>
              </a:rPr>
              <a:t>proof</a:t>
            </a:r>
            <a:r>
              <a:rPr lang="zh-CN" altLang="en-US" sz="2200" b="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51674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79648" y="186354"/>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B.N.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2" name="矩形 1"/>
          <p:cNvSpPr/>
          <p:nvPr/>
        </p:nvSpPr>
        <p:spPr>
          <a:xfrm>
            <a:off x="1763060" y="934913"/>
            <a:ext cx="8863105" cy="463845"/>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Preparation for the interpreting of speech on </a:t>
            </a:r>
            <a:r>
              <a:rPr lang="en-US" altLang="zh-CN" b="1" i="1" dirty="0" smtClean="0">
                <a:latin typeface="Times New Roman" panose="02020603050405020304" pitchFamily="18" charset="0"/>
                <a:ea typeface="华文中宋" panose="02010600040101010101" pitchFamily="2" charset="-122"/>
              </a:rPr>
              <a:t>Anhui </a:t>
            </a:r>
            <a:r>
              <a:rPr lang="en-US" altLang="zh-CN" b="1" i="1" dirty="0">
                <a:latin typeface="Times New Roman" panose="02020603050405020304" pitchFamily="18" charset="0"/>
                <a:ea typeface="华文中宋" panose="02010600040101010101" pitchFamily="2" charset="-122"/>
              </a:rPr>
              <a:t>Yangzi Floor Incorporated Company</a:t>
            </a:r>
            <a:r>
              <a:rPr lang="en-US" altLang="zh-CN" b="1" dirty="0" smtClean="0">
                <a:latin typeface="Times New Roman" panose="02020603050405020304" pitchFamily="18" charset="0"/>
              </a:rPr>
              <a:t> </a:t>
            </a:r>
            <a:endParaRPr lang="en-US" altLang="zh-CN" b="1" dirty="0">
              <a:latin typeface="Times New Roman" panose="02020603050405020304" pitchFamily="18" charset="0"/>
            </a:endParaRPr>
          </a:p>
        </p:txBody>
      </p:sp>
      <p:sp>
        <p:nvSpPr>
          <p:cNvPr id="3" name="矩形 2"/>
          <p:cNvSpPr/>
          <p:nvPr/>
        </p:nvSpPr>
        <p:spPr>
          <a:xfrm>
            <a:off x="1984189" y="2346823"/>
            <a:ext cx="8701740" cy="369332"/>
          </a:xfrm>
          <a:prstGeom prst="rect">
            <a:avLst/>
          </a:prstGeom>
        </p:spPr>
        <p:txBody>
          <a:bodyPr wrap="square">
            <a:spAutoFit/>
          </a:bodyPr>
          <a:lstStyle/>
          <a:p>
            <a:pPr>
              <a:spcBef>
                <a:spcPct val="0"/>
              </a:spcBef>
            </a:pPr>
            <a:endParaRPr lang="zh-CN" altLang="en-US" b="1" dirty="0">
              <a:latin typeface="Times New Roman" panose="02020603050405020304" pitchFamily="18" charset="0"/>
              <a:cs typeface="Times New Roman" panose="02020603050405020304" pitchFamily="18" charset="0"/>
            </a:endParaRPr>
          </a:p>
        </p:txBody>
      </p:sp>
      <p:sp>
        <p:nvSpPr>
          <p:cNvPr id="4" name="矩形 3"/>
          <p:cNvSpPr/>
          <p:nvPr/>
        </p:nvSpPr>
        <p:spPr>
          <a:xfrm>
            <a:off x="1150471" y="1691034"/>
            <a:ext cx="9786470" cy="3046988"/>
          </a:xfrm>
          <a:prstGeom prst="rect">
            <a:avLst/>
          </a:prstGeom>
          <a:ln>
            <a:solidFill>
              <a:schemeClr val="tx1"/>
            </a:solidFill>
          </a:ln>
        </p:spPr>
        <p:txBody>
          <a:bodyPr wrap="square">
            <a:spAutoFit/>
          </a:bodyPr>
          <a:lstStyle/>
          <a:p>
            <a:pPr>
              <a:spcBef>
                <a:spcPct val="0"/>
              </a:spcBef>
            </a:pPr>
            <a:r>
              <a:rPr lang="en-US" altLang="zh-CN" sz="2400" dirty="0">
                <a:latin typeface="Times New Roman" panose="02020603050405020304" pitchFamily="18" charset="0"/>
                <a:cs typeface="Times New Roman" panose="02020603050405020304" pitchFamily="18" charset="0"/>
              </a:rPr>
              <a:t>ISO9001 quality management system standard       </a:t>
            </a:r>
            <a:endParaRPr lang="en-US" altLang="zh-CN" sz="2400" dirty="0" smtClean="0">
              <a:latin typeface="Times New Roman" panose="02020603050405020304" pitchFamily="18" charset="0"/>
              <a:cs typeface="Times New Roman" panose="02020603050405020304" pitchFamily="18" charset="0"/>
            </a:endParaRPr>
          </a:p>
          <a:p>
            <a:pPr>
              <a:spcBef>
                <a:spcPct val="0"/>
              </a:spcBef>
            </a:pPr>
            <a:r>
              <a:rPr lang="en-US" altLang="zh-CN" sz="2400" dirty="0" smtClean="0">
                <a:latin typeface="Times New Roman" panose="02020603050405020304" pitchFamily="18" charset="0"/>
                <a:cs typeface="Times New Roman" panose="02020603050405020304" pitchFamily="18" charset="0"/>
              </a:rPr>
              <a:t>         </a:t>
            </a:r>
            <a:r>
              <a:rPr lang="zh-CN" altLang="zh-CN" sz="2400" dirty="0" smtClean="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ISO9001</a:t>
            </a:r>
            <a:r>
              <a:rPr lang="zh-CN" altLang="zh-CN" sz="2400" dirty="0">
                <a:latin typeface="Times New Roman" panose="02020603050405020304" pitchFamily="18" charset="0"/>
                <a:cs typeface="Times New Roman" panose="02020603050405020304" pitchFamily="18" charset="0"/>
              </a:rPr>
              <a:t>质量管理体系标准）</a:t>
            </a:r>
            <a:endParaRPr lang="zh-CN" altLang="en-US" sz="2400" b="1" dirty="0">
              <a:latin typeface="Times New Roman" panose="02020603050405020304" pitchFamily="18" charset="0"/>
              <a:cs typeface="Times New Roman" panose="02020603050405020304" pitchFamily="18" charset="0"/>
            </a:endParaRPr>
          </a:p>
          <a:p>
            <a:pPr>
              <a:spcBef>
                <a:spcPct val="0"/>
              </a:spcBef>
            </a:pPr>
            <a:endParaRPr lang="en-US" altLang="zh-CN" sz="2400" dirty="0" smtClean="0">
              <a:latin typeface="Times New Roman" panose="02020603050405020304" pitchFamily="18" charset="0"/>
              <a:cs typeface="Times New Roman" panose="02020603050405020304" pitchFamily="18" charset="0"/>
            </a:endParaRPr>
          </a:p>
          <a:p>
            <a:pPr>
              <a:spcBef>
                <a:spcPct val="0"/>
              </a:spcBef>
            </a:pPr>
            <a:r>
              <a:rPr lang="en-US" altLang="zh-CN" sz="2400" dirty="0" smtClean="0">
                <a:latin typeface="Times New Roman" panose="02020603050405020304" pitchFamily="18" charset="0"/>
                <a:cs typeface="Times New Roman" panose="02020603050405020304" pitchFamily="18" charset="0"/>
              </a:rPr>
              <a:t>ISO14001 </a:t>
            </a:r>
            <a:r>
              <a:rPr lang="en-US" altLang="zh-CN" sz="2400" dirty="0">
                <a:latin typeface="Times New Roman" panose="02020603050405020304" pitchFamily="18" charset="0"/>
                <a:cs typeface="Times New Roman" panose="02020603050405020304" pitchFamily="18" charset="0"/>
              </a:rPr>
              <a:t>environment management system standard </a:t>
            </a:r>
          </a:p>
          <a:p>
            <a:pPr>
              <a:spcBef>
                <a:spcPct val="0"/>
              </a:spcBef>
            </a:pPr>
            <a:r>
              <a:rPr lang="en-US" altLang="zh-CN" sz="2400" dirty="0">
                <a:latin typeface="Times New Roman" panose="02020603050405020304" pitchFamily="18" charset="0"/>
                <a:cs typeface="Times New Roman" panose="02020603050405020304" pitchFamily="18" charset="0"/>
              </a:rPr>
              <a:t>         (ISO14001</a:t>
            </a:r>
            <a:r>
              <a:rPr lang="zh-CN" altLang="zh-CN" sz="2400" dirty="0">
                <a:latin typeface="Times New Roman" panose="02020603050405020304" pitchFamily="18" charset="0"/>
                <a:cs typeface="Times New Roman" panose="02020603050405020304" pitchFamily="18" charset="0"/>
              </a:rPr>
              <a:t>环境管理体系标准</a:t>
            </a:r>
            <a:r>
              <a:rPr lang="en-US" altLang="zh-CN" sz="2400" dirty="0" smtClean="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spcBef>
                <a:spcPct val="0"/>
              </a:spcBef>
            </a:pPr>
            <a:r>
              <a:rPr lang="en-US" altLang="zh-CN" sz="2400" dirty="0">
                <a:latin typeface="Times New Roman" panose="02020603050405020304" pitchFamily="18" charset="0"/>
                <a:cs typeface="Times New Roman" panose="02020603050405020304" pitchFamily="18" charset="0"/>
              </a:rPr>
              <a:t>        </a:t>
            </a:r>
            <a:endParaRPr lang="en-US" altLang="zh-CN" sz="2400" dirty="0" smtClean="0">
              <a:latin typeface="Times New Roman" panose="02020603050405020304" pitchFamily="18" charset="0"/>
              <a:cs typeface="Times New Roman" panose="02020603050405020304" pitchFamily="18" charset="0"/>
            </a:endParaRPr>
          </a:p>
          <a:p>
            <a:pPr>
              <a:spcBef>
                <a:spcPct val="0"/>
              </a:spcBef>
            </a:pPr>
            <a:r>
              <a:rPr lang="en-US" altLang="zh-CN" sz="2400" dirty="0" smtClean="0">
                <a:latin typeface="Times New Roman" panose="02020603050405020304" pitchFamily="18" charset="0"/>
                <a:cs typeface="Times New Roman" panose="02020603050405020304" pitchFamily="18" charset="0"/>
              </a:rPr>
              <a:t>OHSAS18001 </a:t>
            </a:r>
            <a:r>
              <a:rPr lang="en-US" altLang="zh-CN" sz="2400" dirty="0">
                <a:latin typeface="Times New Roman" panose="02020603050405020304" pitchFamily="18" charset="0"/>
                <a:cs typeface="Times New Roman" panose="02020603050405020304" pitchFamily="18" charset="0"/>
              </a:rPr>
              <a:t>occupational health and safety assessment </a:t>
            </a:r>
            <a:r>
              <a:rPr lang="en-US" altLang="zh-CN" sz="2400" dirty="0" smtClean="0">
                <a:latin typeface="Times New Roman" panose="02020603050405020304" pitchFamily="18" charset="0"/>
                <a:cs typeface="Times New Roman" panose="02020603050405020304" pitchFamily="18" charset="0"/>
              </a:rPr>
              <a:t>system </a:t>
            </a:r>
            <a:r>
              <a:rPr lang="en-US" altLang="zh-CN" sz="2400" dirty="0">
                <a:latin typeface="Times New Roman" panose="02020603050405020304" pitchFamily="18" charset="0"/>
                <a:cs typeface="Times New Roman" panose="02020603050405020304" pitchFamily="18" charset="0"/>
              </a:rPr>
              <a:t>certification </a:t>
            </a:r>
          </a:p>
          <a:p>
            <a:pPr>
              <a:spcBef>
                <a:spcPct val="0"/>
              </a:spcBef>
            </a:pP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（职业健康安全管理体系</a:t>
            </a:r>
            <a:r>
              <a:rPr lang="en-US" altLang="zh-CN" sz="2400" dirty="0">
                <a:latin typeface="Times New Roman" panose="02020603050405020304" pitchFamily="18" charset="0"/>
                <a:cs typeface="Times New Roman" panose="02020603050405020304" pitchFamily="18" charset="0"/>
              </a:rPr>
              <a:t>OHSAS18001</a:t>
            </a:r>
            <a:r>
              <a:rPr lang="zh-CN" altLang="zh-CN" sz="2400" dirty="0">
                <a:latin typeface="Times New Roman" panose="02020603050405020304" pitchFamily="18" charset="0"/>
                <a:cs typeface="Times New Roman" panose="02020603050405020304" pitchFamily="18" charset="0"/>
              </a:rPr>
              <a:t>认证）</a:t>
            </a: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09023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88372" y="6232076"/>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994888" y="188643"/>
            <a:ext cx="10577351"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 Class interpreting on reception −</a:t>
            </a:r>
            <a:r>
              <a:rPr lang="en-US" altLang="zh-CN" sz="2800" b="1" dirty="0" smtClean="0">
                <a:solidFill>
                  <a:srgbClr val="FFFF00"/>
                </a:solidFill>
                <a:latin typeface="Times New Roman" panose="02020603050405020304" pitchFamily="18" charset="0"/>
                <a:cs typeface="Times New Roman" panose="02020603050405020304" pitchFamily="18" charset="0"/>
              </a:rPr>
              <a:t>2. </a:t>
            </a:r>
            <a:r>
              <a:rPr lang="en-US" altLang="zh-CN" sz="2800" b="1" dirty="0" smtClean="0">
                <a:solidFill>
                  <a:srgbClr val="FFFF00"/>
                </a:solidFill>
                <a:latin typeface="Times New Roman" panose="02020603050405020304" pitchFamily="18" charset="0"/>
              </a:rPr>
              <a:t>Paragraphs</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8" name="矩形 7"/>
          <p:cNvSpPr/>
          <p:nvPr/>
        </p:nvSpPr>
        <p:spPr>
          <a:xfrm>
            <a:off x="2738119" y="934913"/>
            <a:ext cx="5440681" cy="515526"/>
          </a:xfrm>
          <a:prstGeom prst="rect">
            <a:avLst/>
          </a:prstGeom>
          <a:solidFill>
            <a:schemeClr val="accent2">
              <a:lumMod val="20000"/>
              <a:lumOff val="80000"/>
            </a:schemeClr>
          </a:solidFill>
        </p:spPr>
        <p:txBody>
          <a:bodyPr wrap="square">
            <a:spAutoFit/>
          </a:bodyPr>
          <a:lstStyle/>
          <a:p>
            <a:pPr algn="ctr">
              <a:lnSpc>
                <a:spcPts val="3300"/>
              </a:lnSpc>
              <a:defRPr/>
            </a:pPr>
            <a:r>
              <a:rPr lang="en-US" altLang="zh-CN" b="1" dirty="0" smtClean="0">
                <a:latin typeface="Times New Roman" panose="02020603050405020304" pitchFamily="18" charset="0"/>
              </a:rPr>
              <a:t>Speech on </a:t>
            </a:r>
            <a:r>
              <a:rPr lang="en-US" altLang="zh-CN" b="1" i="1" dirty="0" smtClean="0">
                <a:latin typeface="Times New Roman" panose="02020603050405020304" pitchFamily="18" charset="0"/>
                <a:ea typeface="华文中宋" panose="02010600040101010101" pitchFamily="2" charset="-122"/>
              </a:rPr>
              <a:t>Anhui </a:t>
            </a:r>
            <a:r>
              <a:rPr lang="en-US" altLang="zh-CN" b="1" i="1" dirty="0">
                <a:latin typeface="Times New Roman" panose="02020603050405020304" pitchFamily="18" charset="0"/>
                <a:ea typeface="华文中宋" panose="02010600040101010101" pitchFamily="2" charset="-122"/>
              </a:rPr>
              <a:t>Yangzi Floor Incorporated Company</a:t>
            </a:r>
            <a:r>
              <a:rPr lang="en-US" altLang="zh-CN" b="1" dirty="0" smtClean="0">
                <a:latin typeface="Times New Roman" panose="02020603050405020304" pitchFamily="18" charset="0"/>
              </a:rPr>
              <a:t> </a:t>
            </a:r>
            <a:endParaRPr lang="en-US" altLang="zh-CN" b="1" dirty="0">
              <a:latin typeface="Times New Roman" panose="02020603050405020304" pitchFamily="18" charset="0"/>
            </a:endParaRPr>
          </a:p>
        </p:txBody>
      </p:sp>
      <p:pic>
        <p:nvPicPr>
          <p:cNvPr id="9" name="图片 4" descr="中文笔记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320" y="1604579"/>
            <a:ext cx="5349240" cy="520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中文笔记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4554" y="1604579"/>
            <a:ext cx="3124126" cy="50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026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2825541" y="2626675"/>
            <a:ext cx="7921628" cy="2102273"/>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III. Group interpreting on BN of </a:t>
            </a:r>
            <a:r>
              <a:rPr lang="en-US" altLang="zh-CN" sz="4800" b="1" i="1" dirty="0" smtClean="0">
                <a:latin typeface="Times New Roman" panose="02020603050405020304" pitchFamily="18" charset="0"/>
                <a:ea typeface="黑体" panose="02010609060101010101" pitchFamily="49" charset="-122"/>
              </a:rPr>
              <a:t>Yangzi Flooring</a:t>
            </a:r>
          </a:p>
        </p:txBody>
      </p:sp>
    </p:spTree>
    <p:extLst>
      <p:ext uri="{BB962C8B-B14F-4D97-AF65-F5344CB8AC3E}">
        <p14:creationId xmlns:p14="http://schemas.microsoft.com/office/powerpoint/2010/main" val="32380440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
          <p:cNvSpPr txBox="1"/>
          <p:nvPr/>
        </p:nvSpPr>
        <p:spPr>
          <a:xfrm>
            <a:off x="1020287" y="237153"/>
            <a:ext cx="9947433" cy="523220"/>
          </a:xfrm>
          <a:prstGeom prst="rect">
            <a:avLst/>
          </a:prstGeom>
          <a:noFill/>
        </p:spPr>
        <p:txBody>
          <a:bodyPr wrap="square" rtlCol="0">
            <a:spAutoFit/>
          </a:bodyPr>
          <a:lstStyle/>
          <a:p>
            <a:r>
              <a:rPr lang="en-US" altLang="zh-CN" sz="2800" b="1" dirty="0" smtClean="0">
                <a:solidFill>
                  <a:schemeClr val="bg2"/>
                </a:solidFill>
                <a:latin typeface="Times New Roman" panose="02020603050405020304" pitchFamily="18" charset="0"/>
                <a:cs typeface="Times New Roman" panose="02020603050405020304" pitchFamily="18" charset="0"/>
              </a:rPr>
              <a:t>III. Group interpreting on B.N.</a:t>
            </a:r>
            <a:endParaRPr lang="zh-CN" altLang="en-US" sz="2800" b="1" dirty="0">
              <a:solidFill>
                <a:schemeClr val="bg2"/>
              </a:solidFill>
              <a:latin typeface="Times New Roman" panose="02020603050405020304" pitchFamily="18" charset="0"/>
              <a:cs typeface="Times New Roman" panose="02020603050405020304" pitchFamily="18" charset="0"/>
            </a:endParaRPr>
          </a:p>
        </p:txBody>
      </p:sp>
      <p:sp>
        <p:nvSpPr>
          <p:cNvPr id="12" name="Rectangle 4"/>
          <p:cNvSpPr>
            <a:spLocks noRot="1" noChangeArrowheads="1"/>
          </p:cNvSpPr>
          <p:nvPr/>
        </p:nvSpPr>
        <p:spPr bwMode="auto">
          <a:xfrm>
            <a:off x="1394063" y="1232648"/>
            <a:ext cx="9792097" cy="461443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0"/>
              </a:spcBef>
              <a:buClrTx/>
              <a:buSzTx/>
              <a:buFont typeface="Arial" panose="020B0604020202020204" pitchFamily="34" charset="0"/>
              <a:buNone/>
            </a:pPr>
            <a:r>
              <a:rPr lang="en-US" altLang="zh-CN" sz="2800" b="1" dirty="0">
                <a:latin typeface="Times New Roman" panose="02020603050405020304" pitchFamily="18" charset="0"/>
                <a:ea typeface="仿宋_GB2312" pitchFamily="49" charset="-122"/>
              </a:rPr>
              <a:t>Business Negotiation on Floor</a:t>
            </a:r>
          </a:p>
          <a:p>
            <a:pPr algn="ctr">
              <a:spcBef>
                <a:spcPct val="0"/>
              </a:spcBef>
              <a:buClrTx/>
              <a:buSzTx/>
              <a:buFont typeface="Arial" panose="020B0604020202020204" pitchFamily="34" charset="0"/>
              <a:buNone/>
            </a:pPr>
            <a:endParaRPr lang="en-US" altLang="zh-CN" sz="3200" b="1" dirty="0">
              <a:latin typeface="Times New Roman" panose="02020603050405020304" pitchFamily="18" charset="0"/>
              <a:ea typeface="仿宋_GB2312" pitchFamily="49" charset="-122"/>
            </a:endParaRPr>
          </a:p>
          <a:p>
            <a:pPr>
              <a:spcBef>
                <a:spcPct val="0"/>
              </a:spcBef>
              <a:buClrTx/>
              <a:buSzTx/>
              <a:buFont typeface="Arial" panose="020B0604020202020204" pitchFamily="34" charset="0"/>
              <a:buNone/>
            </a:pPr>
            <a:r>
              <a:rPr lang="en-US" altLang="zh-CN" sz="3200" dirty="0">
                <a:latin typeface="Times New Roman" panose="02020603050405020304" pitchFamily="18" charset="0"/>
                <a:ea typeface="仿宋_GB2312" pitchFamily="49" charset="-122"/>
              </a:rPr>
              <a:t> </a:t>
            </a:r>
            <a:r>
              <a:rPr lang="en-US" altLang="zh-CN" sz="2400" dirty="0">
                <a:solidFill>
                  <a:srgbClr val="FF0000"/>
                </a:solidFill>
                <a:latin typeface="Times New Roman" panose="02020603050405020304" pitchFamily="18" charset="0"/>
                <a:ea typeface="仿宋_GB2312" pitchFamily="49" charset="-122"/>
              </a:rPr>
              <a:t>Participants: </a:t>
            </a:r>
          </a:p>
          <a:p>
            <a:pPr>
              <a:spcBef>
                <a:spcPct val="0"/>
              </a:spcBef>
              <a:buClrTx/>
              <a:buSzTx/>
              <a:buFont typeface="Arial" panose="020B0604020202020204" pitchFamily="34" charset="0"/>
              <a:buNone/>
            </a:pPr>
            <a:r>
              <a:rPr lang="en-US" altLang="zh-CN" sz="2400" b="1" dirty="0">
                <a:latin typeface="Times New Roman" panose="02020603050405020304" pitchFamily="18" charset="0"/>
                <a:ea typeface="仿宋_GB2312" pitchFamily="49" charset="-122"/>
              </a:rPr>
              <a:t>    Mr. Johnson, </a:t>
            </a:r>
            <a:r>
              <a:rPr lang="en-US" altLang="zh-CN" sz="2400" dirty="0">
                <a:latin typeface="Times New Roman" panose="02020603050405020304" pitchFamily="18" charset="0"/>
                <a:ea typeface="仿宋_GB2312" pitchFamily="49" charset="-122"/>
              </a:rPr>
              <a:t>buyer, a manager of purchasing department of </a:t>
            </a:r>
          </a:p>
          <a:p>
            <a:pPr>
              <a:spcBef>
                <a:spcPct val="0"/>
              </a:spcBef>
              <a:buClrTx/>
              <a:buSzTx/>
              <a:buFont typeface="Arial" panose="020B0604020202020204" pitchFamily="34" charset="0"/>
              <a:buNone/>
            </a:pPr>
            <a:r>
              <a:rPr lang="en-US" altLang="zh-CN" sz="2400" dirty="0">
                <a:latin typeface="Times New Roman" panose="02020603050405020304" pitchFamily="18" charset="0"/>
                <a:ea typeface="仿宋_GB2312" pitchFamily="49" charset="-122"/>
              </a:rPr>
              <a:t>                   a foreign company</a:t>
            </a:r>
            <a:endParaRPr lang="en-US" altLang="zh-CN" sz="2400" dirty="0">
              <a:latin typeface="Arial" panose="020B0604020202020204" pitchFamily="34" charset="0"/>
              <a:ea typeface="仿宋_GB2312" pitchFamily="49" charset="-122"/>
            </a:endParaRPr>
          </a:p>
          <a:p>
            <a:pPr>
              <a:spcBef>
                <a:spcPct val="0"/>
              </a:spcBef>
              <a:buClrTx/>
              <a:buSzTx/>
              <a:buFont typeface="Arial" panose="020B0604020202020204" pitchFamily="34" charset="0"/>
              <a:buNone/>
            </a:pPr>
            <a:r>
              <a:rPr lang="en-US" altLang="zh-CN" sz="2400" dirty="0">
                <a:latin typeface="Times New Roman" panose="02020603050405020304" pitchFamily="18" charset="0"/>
                <a:ea typeface="仿宋_GB2312" pitchFamily="49" charset="-122"/>
              </a:rPr>
              <a:t>    </a:t>
            </a:r>
            <a:r>
              <a:rPr lang="en-US" altLang="zh-CN" sz="2400" b="1" dirty="0">
                <a:latin typeface="Times New Roman" panose="02020603050405020304" pitchFamily="18" charset="0"/>
                <a:ea typeface="仿宋_GB2312" pitchFamily="49" charset="-122"/>
              </a:rPr>
              <a:t>Mr. Wang,</a:t>
            </a:r>
            <a:r>
              <a:rPr lang="en-US" altLang="zh-CN" sz="2400" dirty="0">
                <a:latin typeface="Times New Roman" panose="02020603050405020304" pitchFamily="18" charset="0"/>
                <a:ea typeface="仿宋_GB2312" pitchFamily="49" charset="-122"/>
              </a:rPr>
              <a:t> seller, a manager of sales department of </a:t>
            </a:r>
            <a:r>
              <a:rPr lang="en-US" altLang="zh-CN" sz="2400" i="1" dirty="0">
                <a:latin typeface="Times New Roman" panose="02020603050405020304" pitchFamily="18" charset="0"/>
                <a:ea typeface="仿宋_GB2312" pitchFamily="49" charset="-122"/>
              </a:rPr>
              <a:t>Anhui </a:t>
            </a:r>
            <a:r>
              <a:rPr lang="en-US" altLang="zh-CN" sz="2400" i="1" dirty="0" smtClean="0">
                <a:latin typeface="Times New Roman" panose="02020603050405020304" pitchFamily="18" charset="0"/>
                <a:ea typeface="仿宋_GB2312" pitchFamily="49" charset="-122"/>
              </a:rPr>
              <a:t>Yangzi </a:t>
            </a:r>
            <a:r>
              <a:rPr lang="en-US" altLang="zh-CN" sz="2400" i="1" dirty="0">
                <a:latin typeface="Times New Roman" panose="02020603050405020304" pitchFamily="18" charset="0"/>
                <a:ea typeface="仿宋_GB2312" pitchFamily="49" charset="-122"/>
              </a:rPr>
              <a:t>Floor </a:t>
            </a:r>
            <a:endParaRPr lang="en-US" altLang="zh-CN" sz="2400" i="1" dirty="0" smtClean="0">
              <a:latin typeface="Times New Roman" panose="02020603050405020304" pitchFamily="18" charset="0"/>
              <a:ea typeface="仿宋_GB2312" pitchFamily="49" charset="-122"/>
            </a:endParaRPr>
          </a:p>
          <a:p>
            <a:pPr>
              <a:spcBef>
                <a:spcPct val="0"/>
              </a:spcBef>
              <a:buClrTx/>
              <a:buSzTx/>
              <a:buFont typeface="Arial" panose="020B0604020202020204" pitchFamily="34" charset="0"/>
              <a:buNone/>
            </a:pPr>
            <a:r>
              <a:rPr lang="en-US" altLang="zh-CN" sz="2400" i="1" dirty="0">
                <a:latin typeface="Times New Roman" panose="02020603050405020304" pitchFamily="18" charset="0"/>
                <a:ea typeface="仿宋_GB2312" pitchFamily="49" charset="-122"/>
              </a:rPr>
              <a:t> </a:t>
            </a:r>
            <a:r>
              <a:rPr lang="en-US" altLang="zh-CN" sz="2400" i="1" dirty="0" smtClean="0">
                <a:latin typeface="Times New Roman" panose="02020603050405020304" pitchFamily="18" charset="0"/>
                <a:ea typeface="仿宋_GB2312" pitchFamily="49" charset="-122"/>
              </a:rPr>
              <a:t>                  Incorporated </a:t>
            </a:r>
            <a:r>
              <a:rPr lang="en-US" altLang="zh-CN" sz="2400" i="1" dirty="0">
                <a:latin typeface="Times New Roman" panose="02020603050405020304" pitchFamily="18" charset="0"/>
                <a:ea typeface="仿宋_GB2312" pitchFamily="49" charset="-122"/>
              </a:rPr>
              <a:t>Company</a:t>
            </a:r>
            <a:r>
              <a:rPr lang="en-US" altLang="zh-CN" sz="2400" b="1" i="1" dirty="0">
                <a:latin typeface="Times New Roman" panose="02020603050405020304" pitchFamily="18" charset="0"/>
                <a:ea typeface="仿宋_GB2312" pitchFamily="49" charset="-122"/>
              </a:rPr>
              <a:t> </a:t>
            </a:r>
            <a:endParaRPr lang="en-US" altLang="zh-CN" sz="2400" i="1" dirty="0">
              <a:latin typeface="Arial" panose="020B0604020202020204" pitchFamily="34" charset="0"/>
              <a:ea typeface="仿宋_GB2312" pitchFamily="49" charset="-122"/>
            </a:endParaRPr>
          </a:p>
          <a:p>
            <a:pPr>
              <a:spcBef>
                <a:spcPct val="0"/>
              </a:spcBef>
              <a:buClrTx/>
              <a:buSzTx/>
              <a:buFont typeface="Arial" panose="020B0604020202020204" pitchFamily="34" charset="0"/>
              <a:buNone/>
            </a:pPr>
            <a:r>
              <a:rPr lang="en-US" altLang="zh-CN" sz="2400" dirty="0">
                <a:latin typeface="Times New Roman" panose="02020603050405020304" pitchFamily="18" charset="0"/>
                <a:ea typeface="仿宋_GB2312" pitchFamily="49" charset="-122"/>
              </a:rPr>
              <a:t>    </a:t>
            </a:r>
            <a:r>
              <a:rPr lang="en-US" altLang="zh-CN" sz="2400" b="1" dirty="0">
                <a:latin typeface="Times New Roman" panose="02020603050405020304" pitchFamily="18" charset="0"/>
                <a:ea typeface="仿宋_GB2312" pitchFamily="49" charset="-122"/>
              </a:rPr>
              <a:t>Interpreters</a:t>
            </a:r>
          </a:p>
          <a:p>
            <a:pPr>
              <a:spcBef>
                <a:spcPct val="0"/>
              </a:spcBef>
              <a:buClrTx/>
              <a:buSzTx/>
              <a:buFont typeface="Arial" panose="020B0604020202020204" pitchFamily="34" charset="0"/>
              <a:buNone/>
            </a:pPr>
            <a:endParaRPr lang="en-US" altLang="zh-CN" sz="2400" dirty="0">
              <a:latin typeface="Arial" panose="020B0604020202020204" pitchFamily="34" charset="0"/>
              <a:ea typeface="仿宋_GB2312" pitchFamily="49" charset="-122"/>
            </a:endParaRPr>
          </a:p>
          <a:p>
            <a:pPr>
              <a:spcBef>
                <a:spcPct val="0"/>
              </a:spcBef>
              <a:buClrTx/>
              <a:buSzTx/>
              <a:buFont typeface="Arial" panose="020B0604020202020204" pitchFamily="34" charset="0"/>
              <a:buNone/>
            </a:pPr>
            <a:r>
              <a:rPr lang="en-US" altLang="zh-CN" sz="2400" dirty="0">
                <a:solidFill>
                  <a:srgbClr val="FF0000"/>
                </a:solidFill>
                <a:latin typeface="Times New Roman" panose="02020603050405020304" pitchFamily="18" charset="0"/>
                <a:ea typeface="仿宋_GB2312" pitchFamily="49" charset="-122"/>
              </a:rPr>
              <a:t>Content: </a:t>
            </a:r>
            <a:r>
              <a:rPr lang="en-US" altLang="zh-CN" sz="2400" dirty="0">
                <a:latin typeface="Times New Roman" panose="02020603050405020304" pitchFamily="18" charset="0"/>
                <a:ea typeface="仿宋_GB2312" pitchFamily="49" charset="-122"/>
              </a:rPr>
              <a:t>Mr. Johnson wants to</a:t>
            </a:r>
            <a:r>
              <a:rPr lang="en-US" altLang="zh-CN" sz="2400" b="1" dirty="0">
                <a:latin typeface="Times New Roman" panose="02020603050405020304" pitchFamily="18" charset="0"/>
                <a:ea typeface="仿宋_GB2312" pitchFamily="49" charset="-122"/>
              </a:rPr>
              <a:t> </a:t>
            </a:r>
            <a:r>
              <a:rPr lang="en-US" altLang="zh-CN" sz="2400" dirty="0">
                <a:latin typeface="Times New Roman" panose="02020603050405020304" pitchFamily="18" charset="0"/>
                <a:ea typeface="仿宋_GB2312" pitchFamily="49" charset="-122"/>
              </a:rPr>
              <a:t>buy floor from Mr. Wang’s company.  </a:t>
            </a:r>
          </a:p>
          <a:p>
            <a:pPr>
              <a:spcBef>
                <a:spcPct val="0"/>
              </a:spcBef>
              <a:buClrTx/>
              <a:buSzTx/>
              <a:buFont typeface="Arial" panose="020B0604020202020204" pitchFamily="34" charset="0"/>
              <a:buNone/>
            </a:pPr>
            <a:r>
              <a:rPr lang="en-US" altLang="zh-CN" sz="2400" dirty="0">
                <a:latin typeface="Times New Roman" panose="02020603050405020304" pitchFamily="18" charset="0"/>
                <a:ea typeface="仿宋_GB2312" pitchFamily="49" charset="-122"/>
              </a:rPr>
              <a:t>                Now they are  negotiating. </a:t>
            </a:r>
          </a:p>
        </p:txBody>
      </p:sp>
    </p:spTree>
    <p:extLst>
      <p:ext uri="{BB962C8B-B14F-4D97-AF65-F5344CB8AC3E}">
        <p14:creationId xmlns:p14="http://schemas.microsoft.com/office/powerpoint/2010/main" val="17154125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87582" y="651144"/>
            <a:ext cx="2235540" cy="523220"/>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altLang="zh-CN" sz="2800" b="1" dirty="0">
                <a:latin typeface="Times New Roman" panose="02020603050405020304" pitchFamily="18" charset="0"/>
                <a:ea typeface="黑体" panose="02010609060101010101" pitchFamily="49" charset="-122"/>
              </a:rPr>
              <a:t>Procedures</a:t>
            </a:r>
            <a:endParaRPr lang="zh-CN" altLang="en-US" sz="2800" b="1" dirty="0">
              <a:latin typeface="Times New Roman" panose="02020603050405020304" pitchFamily="18" charset="0"/>
              <a:cs typeface="Times New Roman" panose="02020603050405020304" pitchFamily="18" charset="0"/>
            </a:endParaRPr>
          </a:p>
        </p:txBody>
      </p:sp>
      <p:sp>
        <p:nvSpPr>
          <p:cNvPr id="10" name="Rectangle 3"/>
          <p:cNvSpPr txBox="1">
            <a:spLocks noRot="1" noChangeArrowheads="1"/>
          </p:cNvSpPr>
          <p:nvPr/>
        </p:nvSpPr>
        <p:spPr>
          <a:xfrm>
            <a:off x="1995257" y="1678906"/>
            <a:ext cx="6716595" cy="419100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defRPr/>
            </a:pPr>
            <a:r>
              <a:rPr lang="en-US" sz="2400" b="1" dirty="0" smtClean="0">
                <a:solidFill>
                  <a:srgbClr val="FF0000"/>
                </a:solidFill>
                <a:latin typeface="Times New Roman" panose="02020603050405020304" pitchFamily="18" charset="0"/>
              </a:rPr>
              <a:t>I. Pre-interpreting </a:t>
            </a:r>
            <a:r>
              <a:rPr lang="en-US" altLang="zh-CN" sz="2400" b="1" dirty="0" smtClean="0">
                <a:solidFill>
                  <a:srgbClr val="FF0000"/>
                </a:solidFill>
                <a:latin typeface="Times New Roman" panose="02020603050405020304" pitchFamily="18" charset="0"/>
              </a:rPr>
              <a:t>preparation</a:t>
            </a:r>
            <a:endParaRPr lang="en-US" sz="2400" b="1" dirty="0" smtClean="0">
              <a:solidFill>
                <a:srgbClr val="FF0000"/>
              </a:solidFill>
              <a:latin typeface="Times New Roman" panose="02020603050405020304" pitchFamily="18" charset="0"/>
            </a:endParaRPr>
          </a:p>
          <a:p>
            <a:pPr>
              <a:lnSpc>
                <a:spcPct val="80000"/>
              </a:lnSpc>
              <a:buFont typeface="Wingdings" panose="05000000000000000000" pitchFamily="2" charset="2"/>
              <a:buNone/>
              <a:defRPr/>
            </a:pPr>
            <a:r>
              <a:rPr lang="en-US" sz="2400" b="1" dirty="0" smtClean="0">
                <a:latin typeface="Times New Roman" panose="02020603050405020304" pitchFamily="18" charset="0"/>
              </a:rPr>
              <a:t>    </a:t>
            </a:r>
            <a:r>
              <a:rPr lang="en-US" sz="2400" dirty="0" smtClean="0">
                <a:latin typeface="Times New Roman" panose="02020603050405020304" pitchFamily="18" charset="0"/>
              </a:rPr>
              <a:t>1. Background knowledge of BN</a:t>
            </a:r>
          </a:p>
          <a:p>
            <a:pPr>
              <a:lnSpc>
                <a:spcPct val="80000"/>
              </a:lnSpc>
              <a:buFont typeface="Wingdings" panose="05000000000000000000" pitchFamily="2" charset="2"/>
              <a:buNone/>
              <a:defRPr/>
            </a:pPr>
            <a:r>
              <a:rPr lang="en-US" sz="2400" dirty="0" smtClean="0">
                <a:latin typeface="Times New Roman" panose="02020603050405020304" pitchFamily="18" charset="0"/>
              </a:rPr>
              <a:t>    2. Discourse analysis on </a:t>
            </a:r>
            <a:r>
              <a:rPr lang="en-US" altLang="zh-CN" sz="2400" dirty="0" smtClean="0">
                <a:latin typeface="Times New Roman" panose="02020603050405020304" pitchFamily="18" charset="0"/>
              </a:rPr>
              <a:t>BN</a:t>
            </a:r>
          </a:p>
          <a:p>
            <a:pPr>
              <a:lnSpc>
                <a:spcPct val="80000"/>
              </a:lnSpc>
              <a:buFont typeface="Wingdings" panose="05000000000000000000" pitchFamily="2" charset="2"/>
              <a:buNone/>
              <a:defRPr/>
            </a:pPr>
            <a:r>
              <a:rPr lang="en-US" sz="2400" dirty="0" smtClean="0">
                <a:latin typeface="Times New Roman" panose="02020603050405020304" pitchFamily="18" charset="0"/>
              </a:rPr>
              <a:t>    3.</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Sight interpreting on BN</a:t>
            </a:r>
          </a:p>
          <a:p>
            <a:pPr>
              <a:lnSpc>
                <a:spcPct val="80000"/>
              </a:lnSpc>
              <a:buFont typeface="Wingdings" panose="05000000000000000000" pitchFamily="2" charset="2"/>
              <a:buNone/>
              <a:defRPr/>
            </a:pPr>
            <a:r>
              <a:rPr lang="en-US" sz="2400" b="1" dirty="0" smtClean="0">
                <a:solidFill>
                  <a:srgbClr val="FF0000"/>
                </a:solidFill>
                <a:latin typeface="Times New Roman" panose="02020603050405020304" pitchFamily="18" charset="0"/>
              </a:rPr>
              <a:t>II</a:t>
            </a:r>
            <a:r>
              <a:rPr lang="en-US" sz="2400" b="1" dirty="0">
                <a:solidFill>
                  <a:srgbClr val="FF0000"/>
                </a:solidFill>
                <a:latin typeface="Times New Roman" panose="02020603050405020304" pitchFamily="18" charset="0"/>
              </a:rPr>
              <a:t>. </a:t>
            </a:r>
            <a:r>
              <a:rPr lang="en-US" sz="2400" b="1" dirty="0" smtClean="0">
                <a:solidFill>
                  <a:srgbClr val="FF0000"/>
                </a:solidFill>
                <a:latin typeface="Times New Roman" panose="02020603050405020304" pitchFamily="18" charset="0"/>
              </a:rPr>
              <a:t>Class interpreting </a:t>
            </a:r>
            <a:r>
              <a:rPr lang="en-US" sz="2400" b="1" dirty="0">
                <a:solidFill>
                  <a:srgbClr val="FF0000"/>
                </a:solidFill>
                <a:latin typeface="Times New Roman" panose="02020603050405020304" pitchFamily="18" charset="0"/>
              </a:rPr>
              <a:t>practice</a:t>
            </a:r>
          </a:p>
          <a:p>
            <a:pPr>
              <a:lnSpc>
                <a:spcPct val="80000"/>
              </a:lnSpc>
              <a:buFont typeface="Wingdings" panose="05000000000000000000" pitchFamily="2" charset="2"/>
              <a:buNone/>
              <a:defRPr/>
            </a:pPr>
            <a:r>
              <a:rPr lang="en-US" sz="2400" b="1" dirty="0" smtClean="0">
                <a:solidFill>
                  <a:schemeClr val="folHlink"/>
                </a:solidFill>
                <a:latin typeface="Times New Roman" panose="02020603050405020304" pitchFamily="18" charset="0"/>
              </a:rPr>
              <a:t>    </a:t>
            </a:r>
            <a:r>
              <a:rPr lang="en-US" sz="2400" dirty="0" smtClean="0">
                <a:latin typeface="Times New Roman" panose="02020603050405020304" pitchFamily="18" charset="0"/>
              </a:rPr>
              <a:t>1. Listening and interpreting: </a:t>
            </a:r>
            <a:r>
              <a:rPr lang="en-US" sz="2400" i="1" dirty="0" smtClean="0">
                <a:latin typeface="Times New Roman" panose="02020603050405020304" pitchFamily="18" charset="0"/>
              </a:rPr>
              <a:t>Yangzi Flooring</a:t>
            </a:r>
            <a:endParaRPr lang="en-US" sz="2400" dirty="0" smtClean="0">
              <a:latin typeface="Times New Roman" panose="02020603050405020304" pitchFamily="18" charset="0"/>
            </a:endParaRPr>
          </a:p>
          <a:p>
            <a:pPr>
              <a:lnSpc>
                <a:spcPct val="80000"/>
              </a:lnSpc>
              <a:buNone/>
              <a:defRPr/>
            </a:pPr>
            <a:r>
              <a:rPr lang="en-US" sz="2400" b="1" dirty="0">
                <a:solidFill>
                  <a:schemeClr val="folHlink"/>
                </a:solidFill>
                <a:latin typeface="Times New Roman" panose="02020603050405020304" pitchFamily="18" charset="0"/>
              </a:rPr>
              <a:t> </a:t>
            </a:r>
            <a:r>
              <a:rPr lang="en-US" sz="2400" b="1" dirty="0" smtClean="0">
                <a:solidFill>
                  <a:schemeClr val="folHlink"/>
                </a:solidFill>
                <a:latin typeface="Times New Roman" panose="02020603050405020304" pitchFamily="18" charset="0"/>
              </a:rPr>
              <a:t>   </a:t>
            </a:r>
            <a:r>
              <a:rPr lang="en-US" altLang="zh-CN" sz="2400" dirty="0" smtClean="0">
                <a:latin typeface="Times New Roman" panose="02020603050405020304" pitchFamily="18" charset="0"/>
              </a:rPr>
              <a:t>2</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Peer’s sharing of interpretation </a:t>
            </a:r>
            <a:r>
              <a:rPr lang="en-US" altLang="zh-CN" sz="2400" dirty="0">
                <a:latin typeface="Times New Roman" panose="02020603050405020304" pitchFamily="18" charset="0"/>
              </a:rPr>
              <a:t>on </a:t>
            </a:r>
            <a:r>
              <a:rPr lang="en-US" altLang="zh-CN" sz="2400" dirty="0" smtClean="0">
                <a:latin typeface="Times New Roman" panose="02020603050405020304" pitchFamily="18" charset="0"/>
              </a:rPr>
              <a:t>BN</a:t>
            </a:r>
          </a:p>
          <a:p>
            <a:pPr>
              <a:lnSpc>
                <a:spcPct val="80000"/>
              </a:lnSpc>
              <a:buNone/>
              <a:defRPr/>
            </a:pPr>
            <a:r>
              <a:rPr lang="en-US" sz="2400" b="1" dirty="0" smtClean="0">
                <a:solidFill>
                  <a:schemeClr val="folHlink"/>
                </a:solidFill>
                <a:latin typeface="Times New Roman" panose="02020603050405020304" pitchFamily="18" charset="0"/>
              </a:rPr>
              <a:t>    </a:t>
            </a:r>
            <a:r>
              <a:rPr lang="en-US" altLang="zh-CN" sz="2400" dirty="0" smtClean="0">
                <a:latin typeface="Times New Roman" panose="02020603050405020304" pitchFamily="18" charset="0"/>
              </a:rPr>
              <a:t>3</a:t>
            </a:r>
            <a:r>
              <a:rPr lang="en-US" altLang="zh-CN" sz="2400" dirty="0">
                <a:latin typeface="Times New Roman" panose="02020603050405020304" pitchFamily="18" charset="0"/>
              </a:rPr>
              <a:t>. </a:t>
            </a:r>
            <a:r>
              <a:rPr lang="en-US" altLang="zh-CN" sz="2400" dirty="0" smtClean="0">
                <a:latin typeface="Times New Roman" panose="02020603050405020304" pitchFamily="18" charset="0"/>
              </a:rPr>
              <a:t>Teacher’s explanation on interpretation</a:t>
            </a:r>
            <a:endParaRPr lang="en-US" sz="2400" b="1" dirty="0" smtClean="0">
              <a:solidFill>
                <a:schemeClr val="folHlink"/>
              </a:solidFill>
              <a:latin typeface="Times New Roman" panose="02020603050405020304" pitchFamily="18" charset="0"/>
            </a:endParaRPr>
          </a:p>
          <a:p>
            <a:pPr>
              <a:lnSpc>
                <a:spcPct val="80000"/>
              </a:lnSpc>
              <a:buFont typeface="Wingdings" panose="05000000000000000000" pitchFamily="2" charset="2"/>
              <a:buNone/>
              <a:defRPr/>
            </a:pPr>
            <a:r>
              <a:rPr lang="en-US" sz="2400" b="1" dirty="0" smtClean="0">
                <a:solidFill>
                  <a:srgbClr val="FF0000"/>
                </a:solidFill>
                <a:latin typeface="Times New Roman" panose="02020603050405020304" pitchFamily="18" charset="0"/>
              </a:rPr>
              <a:t>II</a:t>
            </a:r>
            <a:r>
              <a:rPr lang="en-US" altLang="zh-CN" sz="2400" b="1" dirty="0" smtClean="0">
                <a:solidFill>
                  <a:srgbClr val="FF0000"/>
                </a:solidFill>
                <a:latin typeface="Times New Roman" panose="02020603050405020304" pitchFamily="18" charset="0"/>
              </a:rPr>
              <a:t>I</a:t>
            </a:r>
            <a:r>
              <a:rPr lang="en-US" altLang="zh-CN" sz="2400" b="1" dirty="0">
                <a:solidFill>
                  <a:srgbClr val="FF0000"/>
                </a:solidFill>
                <a:latin typeface="Times New Roman" panose="02020603050405020304" pitchFamily="18" charset="0"/>
              </a:rPr>
              <a:t>. </a:t>
            </a:r>
            <a:r>
              <a:rPr lang="en-US" sz="2400" b="1" dirty="0">
                <a:solidFill>
                  <a:srgbClr val="FF0000"/>
                </a:solidFill>
                <a:latin typeface="Times New Roman" panose="02020603050405020304" pitchFamily="18" charset="0"/>
              </a:rPr>
              <a:t>Group </a:t>
            </a:r>
            <a:r>
              <a:rPr lang="en-US" sz="2400" b="1" dirty="0" smtClean="0">
                <a:solidFill>
                  <a:srgbClr val="FF0000"/>
                </a:solidFill>
                <a:latin typeface="Times New Roman" panose="02020603050405020304" pitchFamily="18" charset="0"/>
              </a:rPr>
              <a:t>interpreting</a:t>
            </a:r>
            <a:r>
              <a:rPr lang="en-US" sz="2400" b="1" dirty="0">
                <a:solidFill>
                  <a:srgbClr val="FF0000"/>
                </a:solidFill>
                <a:latin typeface="Times New Roman" panose="02020603050405020304" pitchFamily="18" charset="0"/>
              </a:rPr>
              <a:t> </a:t>
            </a:r>
            <a:r>
              <a:rPr lang="en-US" sz="2400" b="1" dirty="0" smtClean="0">
                <a:solidFill>
                  <a:srgbClr val="FF0000"/>
                </a:solidFill>
                <a:latin typeface="Times New Roman" panose="02020603050405020304" pitchFamily="18" charset="0"/>
              </a:rPr>
              <a:t>maneuver</a:t>
            </a:r>
            <a:endParaRPr lang="en-US" sz="2400" b="1" dirty="0" smtClean="0">
              <a:solidFill>
                <a:schemeClr val="folHlink"/>
              </a:solidFill>
              <a:latin typeface="Times New Roman" panose="02020603050405020304" pitchFamily="18" charset="0"/>
            </a:endParaRPr>
          </a:p>
          <a:p>
            <a:pPr>
              <a:lnSpc>
                <a:spcPct val="80000"/>
              </a:lnSpc>
              <a:buFont typeface="Wingdings" panose="05000000000000000000" pitchFamily="2" charset="2"/>
              <a:buNone/>
              <a:defRPr/>
            </a:pPr>
            <a:r>
              <a:rPr lang="en-US" altLang="zh-CN" sz="2400" dirty="0" smtClean="0">
                <a:latin typeface="Times New Roman" panose="02020603050405020304" pitchFamily="18" charset="0"/>
              </a:rPr>
              <a:t>        BN of </a:t>
            </a:r>
            <a:r>
              <a:rPr lang="en-US" altLang="zh-CN" sz="2400" i="1" dirty="0" smtClean="0">
                <a:latin typeface="Times New Roman" panose="02020603050405020304" pitchFamily="18" charset="0"/>
              </a:rPr>
              <a:t>Yangzi Flooring</a:t>
            </a:r>
            <a:endParaRPr lang="en-US" sz="2400" dirty="0" smtClean="0">
              <a:latin typeface="Times New Roman" panose="02020603050405020304" pitchFamily="18" charset="0"/>
            </a:endParaRPr>
          </a:p>
        </p:txBody>
      </p:sp>
    </p:spTree>
    <p:extLst>
      <p:ext uri="{BB962C8B-B14F-4D97-AF65-F5344CB8AC3E}">
        <p14:creationId xmlns:p14="http://schemas.microsoft.com/office/powerpoint/2010/main" val="1496034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09142" y="2861733"/>
            <a:ext cx="3835400" cy="830997"/>
          </a:xfrm>
          <a:prstGeom prst="rect">
            <a:avLst/>
          </a:prstGeom>
          <a:noFill/>
        </p:spPr>
        <p:txBody>
          <a:bodyPr wrap="square" rtlCol="0">
            <a:spAutoFit/>
          </a:bodyPr>
          <a:lstStyle/>
          <a:p>
            <a:r>
              <a:rPr lang="en-US" altLang="zh-CN" sz="4800" b="1" dirty="0" smtClean="0">
                <a:latin typeface="Times New Roman" panose="02020603050405020304" pitchFamily="18" charset="0"/>
                <a:cs typeface="Times New Roman" panose="02020603050405020304" pitchFamily="18" charset="0"/>
              </a:rPr>
              <a:t>Questions?</a:t>
            </a:r>
            <a:endParaRPr lang="zh-CN" altLang="en-US"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68601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09142" y="2861733"/>
            <a:ext cx="3835400" cy="830997"/>
          </a:xfrm>
          <a:prstGeom prst="rect">
            <a:avLst/>
          </a:prstGeom>
          <a:noFill/>
        </p:spPr>
        <p:txBody>
          <a:bodyPr wrap="square" rtlCol="0">
            <a:spAutoFit/>
          </a:bodyPr>
          <a:lstStyle/>
          <a:p>
            <a:r>
              <a:rPr lang="en-US" altLang="zh-CN" sz="4800" b="1" dirty="0" smtClean="0">
                <a:latin typeface="Times New Roman" panose="02020603050405020304" pitchFamily="18" charset="0"/>
                <a:cs typeface="Times New Roman" panose="02020603050405020304" pitchFamily="18" charset="0"/>
              </a:rPr>
              <a:t>Thank you!</a:t>
            </a:r>
            <a:endParaRPr lang="zh-CN" altLang="en-US"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7425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049871" y="6199095"/>
            <a:ext cx="2971800" cy="564776"/>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60613" y="0"/>
            <a:ext cx="10932458" cy="82027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3"/>
          <p:cNvSpPr txBox="1">
            <a:spLocks noChangeArrowheads="1"/>
          </p:cNvSpPr>
          <p:nvPr/>
        </p:nvSpPr>
        <p:spPr>
          <a:xfrm>
            <a:off x="1417320" y="2308001"/>
            <a:ext cx="9951720" cy="1911204"/>
          </a:xfrm>
          <a:prstGeom prst="rect">
            <a:avLst/>
          </a:prstGeom>
          <a:ln>
            <a:solidFill>
              <a:schemeClr val="bg1"/>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700"/>
              </a:lnSpc>
              <a:buFontTx/>
              <a:buNone/>
            </a:pPr>
            <a:r>
              <a:rPr lang="en-US" altLang="zh-CN" sz="4800" b="1" dirty="0" smtClean="0">
                <a:latin typeface="Times New Roman" panose="02020603050405020304" pitchFamily="18" charset="0"/>
                <a:ea typeface="黑体" panose="02010609060101010101" pitchFamily="49" charset="-122"/>
              </a:rPr>
              <a:t>I. Pre-interpreting preparation on business negotiation (BN) </a:t>
            </a:r>
          </a:p>
          <a:p>
            <a:pPr marL="0" indent="0" algn="ctr">
              <a:lnSpc>
                <a:spcPts val="5700"/>
              </a:lnSpc>
              <a:buFontTx/>
              <a:buNone/>
            </a:pPr>
            <a:endParaRPr lang="en-US" altLang="zh-CN" sz="4800" b="1" dirty="0" smtClean="0">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3888032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
        <p:nvSpPr>
          <p:cNvPr id="34" name="Rectangle 3"/>
          <p:cNvSpPr txBox="1">
            <a:spLocks noRot="1" noChangeArrowheads="1"/>
          </p:cNvSpPr>
          <p:nvPr/>
        </p:nvSpPr>
        <p:spPr>
          <a:xfrm>
            <a:off x="1963062" y="1615440"/>
            <a:ext cx="8751552" cy="353621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en-US" altLang="zh-CN" sz="1200" b="1" dirty="0">
                <a:solidFill>
                  <a:srgbClr val="FF0000"/>
                </a:solidFill>
                <a:latin typeface="Times New Roman" panose="02020603050405020304" pitchFamily="18" charset="0"/>
              </a:rPr>
              <a:t> </a:t>
            </a:r>
            <a:r>
              <a:rPr lang="en-US" altLang="zh-CN" sz="1200" b="1" dirty="0" smtClean="0">
                <a:solidFill>
                  <a:srgbClr val="FF0000"/>
                </a:solidFill>
                <a:latin typeface="Times New Roman" panose="02020603050405020304" pitchFamily="18" charset="0"/>
              </a:rPr>
              <a:t>               </a:t>
            </a:r>
            <a:r>
              <a:rPr lang="en-US" altLang="zh-CN" sz="2400" dirty="0" smtClean="0">
                <a:latin typeface="Times New Roman" panose="02020603050405020304" pitchFamily="18" charset="0"/>
              </a:rPr>
              <a:t>Business </a:t>
            </a:r>
            <a:r>
              <a:rPr lang="en-US" altLang="zh-CN" sz="2400" dirty="0">
                <a:latin typeface="Times New Roman" panose="02020603050405020304" pitchFamily="18" charset="0"/>
              </a:rPr>
              <a:t>negotiation mainly includes four stages: enquiry, offer, counter-offer and acceptance. They mainly revolves  around such items as price, quantity, terms of payment, packing, time of shipment, port of loading, port of destination and terms of shipment, the former three items in </a:t>
            </a:r>
            <a:r>
              <a:rPr lang="en-US" altLang="zh-CN" sz="2400" dirty="0" smtClean="0">
                <a:latin typeface="Times New Roman" panose="02020603050405020304" pitchFamily="18" charset="0"/>
              </a:rPr>
              <a:t>particular.</a:t>
            </a:r>
          </a:p>
          <a:p>
            <a:pPr algn="just">
              <a:buNone/>
            </a:pPr>
            <a:endParaRPr lang="en-US" altLang="zh-CN" sz="2400" dirty="0">
              <a:latin typeface="Times New Roman" panose="02020603050405020304" pitchFamily="18" charset="0"/>
            </a:endParaRPr>
          </a:p>
          <a:p>
            <a:pPr algn="just">
              <a:buNone/>
            </a:pPr>
            <a:r>
              <a:rPr lang="en-US" altLang="zh-CN" sz="2400" dirty="0"/>
              <a:t>    </a:t>
            </a:r>
            <a:r>
              <a:rPr lang="en-US" altLang="zh-CN" sz="2400" b="1" dirty="0">
                <a:latin typeface="Times New Roman" panose="02020603050405020304" pitchFamily="18" charset="0"/>
              </a:rPr>
              <a:t>Contract </a:t>
            </a:r>
          </a:p>
          <a:p>
            <a:pPr algn="just">
              <a:lnSpc>
                <a:spcPts val="2100"/>
              </a:lnSpc>
              <a:buFont typeface="Wingdings" panose="05000000000000000000" pitchFamily="2" charset="2"/>
              <a:buNone/>
              <a:defRPr/>
            </a:pPr>
            <a:endParaRPr lang="en-US" sz="2400" b="1" dirty="0" smtClean="0">
              <a:latin typeface="Times New Roman" panose="02020603050405020304" pitchFamily="18" charset="0"/>
            </a:endParaRPr>
          </a:p>
        </p:txBody>
      </p:sp>
      <p:sp>
        <p:nvSpPr>
          <p:cNvPr id="35" name="AutoShape 6">
            <a:hlinkClick r:id="rId3" action="ppaction://program" highlightClick="1"/>
          </p:cNvPr>
          <p:cNvSpPr>
            <a:spLocks noChangeArrowheads="1"/>
          </p:cNvSpPr>
          <p:nvPr/>
        </p:nvSpPr>
        <p:spPr bwMode="auto">
          <a:xfrm>
            <a:off x="3647440" y="3870960"/>
            <a:ext cx="248920" cy="320040"/>
          </a:xfrm>
          <a:prstGeom prst="actionButtonDocument">
            <a:avLst/>
          </a:prstGeom>
          <a:solidFill>
            <a:schemeClr val="bg2"/>
          </a:solidFill>
          <a:ln w="9525">
            <a:solidFill>
              <a:schemeClr val="tx1"/>
            </a:solidFill>
            <a:miter lim="800000"/>
            <a:headEnd/>
            <a:tailEnd/>
          </a:ln>
        </p:spPr>
        <p:txBody>
          <a:bodyPr wrap="none" anchor="ctr"/>
          <a:lstStyle>
            <a:lvl1pPr eaLnBrk="0" hangingPunct="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2"/>
              </a:buClr>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800"/>
          </a:p>
        </p:txBody>
      </p:sp>
    </p:spTree>
    <p:extLst>
      <p:ext uri="{BB962C8B-B14F-4D97-AF65-F5344CB8AC3E}">
        <p14:creationId xmlns:p14="http://schemas.microsoft.com/office/powerpoint/2010/main" val="3272019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Rot="1" noChangeArrowheads="1"/>
          </p:cNvSpPr>
          <p:nvPr/>
        </p:nvSpPr>
        <p:spPr>
          <a:xfrm>
            <a:off x="1053742" y="990600"/>
            <a:ext cx="10416898" cy="512572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US" altLang="zh-CN" sz="2400" dirty="0" smtClean="0">
                <a:solidFill>
                  <a:srgbClr val="FF0000"/>
                </a:solidFill>
                <a:latin typeface="Times New Roman" panose="02020603050405020304" pitchFamily="18" charset="0"/>
              </a:rPr>
              <a:t>Contract</a:t>
            </a:r>
          </a:p>
          <a:p>
            <a:pPr>
              <a:lnSpc>
                <a:spcPts val="2500"/>
              </a:lnSpc>
              <a:buNone/>
            </a:pPr>
            <a:r>
              <a:rPr lang="en-US" altLang="zh-CN" sz="2400" b="1" dirty="0" smtClean="0">
                <a:latin typeface="Times New Roman" panose="02020603050405020304" pitchFamily="18" charset="0"/>
              </a:rPr>
              <a:t> </a:t>
            </a:r>
            <a:r>
              <a:rPr lang="en-US" altLang="zh-CN" sz="2400" b="1" dirty="0">
                <a:latin typeface="Times New Roman" panose="02020603050405020304" pitchFamily="18" charset="0"/>
              </a:rPr>
              <a:t>1) </a:t>
            </a:r>
            <a:r>
              <a:rPr lang="zh-CN" altLang="en-US" sz="2400" b="1" dirty="0"/>
              <a:t>货号</a:t>
            </a:r>
            <a:r>
              <a:rPr lang="en-US" altLang="zh-CN" sz="2400" b="1" dirty="0"/>
              <a:t>(Article No.): </a:t>
            </a:r>
          </a:p>
          <a:p>
            <a:pPr>
              <a:lnSpc>
                <a:spcPts val="2500"/>
              </a:lnSpc>
              <a:buNone/>
            </a:pPr>
            <a:r>
              <a:rPr lang="en-US" altLang="zh-CN" sz="2400" dirty="0"/>
              <a:t>   </a:t>
            </a:r>
            <a:r>
              <a:rPr lang="zh-CN" altLang="en-US" sz="2400" dirty="0"/>
              <a:t>货号是厂商对每个商品标记的唯一编号，如</a:t>
            </a:r>
            <a:r>
              <a:rPr lang="en-US" altLang="zh-CN" sz="2400" dirty="0"/>
              <a:t>AX-354751-072</a:t>
            </a:r>
            <a:r>
              <a:rPr lang="zh-CN" altLang="en-US" sz="2400" dirty="0"/>
              <a:t>。</a:t>
            </a:r>
            <a:r>
              <a:rPr lang="zh-CN" altLang="en-US" sz="2400" dirty="0">
                <a:latin typeface="Times New Roman" panose="02020603050405020304" pitchFamily="18" charset="0"/>
              </a:rPr>
              <a:t>每一个商品都应有一个货号，即商品编号。</a:t>
            </a:r>
            <a:r>
              <a:rPr lang="zh-CN" altLang="en-US" sz="2400" dirty="0"/>
              <a:t> </a:t>
            </a:r>
          </a:p>
          <a:p>
            <a:pPr algn="just">
              <a:buNone/>
            </a:pPr>
            <a:endParaRPr lang="en-US" altLang="zh-CN" sz="2400" b="1" dirty="0">
              <a:latin typeface="Times New Roman" panose="02020603050405020304" pitchFamily="18" charset="0"/>
            </a:endParaRPr>
          </a:p>
          <a:p>
            <a:pPr algn="just">
              <a:lnSpc>
                <a:spcPts val="2100"/>
              </a:lnSpc>
              <a:buFont typeface="Wingdings" panose="05000000000000000000" pitchFamily="2" charset="2"/>
              <a:buNone/>
              <a:defRPr/>
            </a:pPr>
            <a:endParaRPr lang="en-US" sz="2400" b="1" dirty="0" smtClean="0">
              <a:latin typeface="Times New Roman" panose="02020603050405020304" pitchFamily="18" charset="0"/>
            </a:endParaRPr>
          </a:p>
        </p:txBody>
      </p:sp>
      <p:pic>
        <p:nvPicPr>
          <p:cNvPr id="7" name="Picture 4" descr="货号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720" y="2646007"/>
            <a:ext cx="6670040" cy="421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 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344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Rot="1" noChangeArrowheads="1"/>
          </p:cNvSpPr>
          <p:nvPr/>
        </p:nvSpPr>
        <p:spPr>
          <a:xfrm>
            <a:off x="1053742" y="990600"/>
            <a:ext cx="10416898" cy="477520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US" altLang="zh-CN" sz="2400" dirty="0" smtClean="0">
                <a:solidFill>
                  <a:srgbClr val="FF0000"/>
                </a:solidFill>
                <a:latin typeface="Times New Roman" panose="02020603050405020304" pitchFamily="18" charset="0"/>
              </a:rPr>
              <a:t>Contract</a:t>
            </a:r>
          </a:p>
          <a:p>
            <a:pPr>
              <a:buNone/>
            </a:pPr>
            <a:r>
              <a:rPr lang="en-US" altLang="zh-CN" sz="2400" b="1" dirty="0" smtClean="0">
                <a:latin typeface="Times New Roman" panose="02020603050405020304" pitchFamily="18" charset="0"/>
              </a:rPr>
              <a:t> </a:t>
            </a:r>
            <a:r>
              <a:rPr lang="en-US" altLang="zh-CN" sz="2000" b="1" dirty="0">
                <a:latin typeface="Times New Roman" panose="02020603050405020304" pitchFamily="18" charset="0"/>
              </a:rPr>
              <a:t>2) </a:t>
            </a:r>
            <a:r>
              <a:rPr lang="zh-CN" altLang="en-US" sz="2000" b="1" dirty="0">
                <a:latin typeface="Times New Roman" panose="02020603050405020304" pitchFamily="18" charset="0"/>
              </a:rPr>
              <a:t>品名及规格（</a:t>
            </a:r>
            <a:r>
              <a:rPr lang="en-US" altLang="zh-CN" sz="2000" b="1" dirty="0">
                <a:latin typeface="Times New Roman" panose="02020603050405020304" pitchFamily="18" charset="0"/>
              </a:rPr>
              <a:t>Description &amp; Specification</a:t>
            </a:r>
            <a:r>
              <a:rPr lang="zh-CN" altLang="en-US" sz="2000" b="1" dirty="0">
                <a:latin typeface="Times New Roman" panose="02020603050405020304" pitchFamily="18" charset="0"/>
              </a:rPr>
              <a:t>）</a:t>
            </a:r>
          </a:p>
          <a:p>
            <a:pPr>
              <a:buNone/>
            </a:pPr>
            <a:r>
              <a:rPr lang="zh-CN" altLang="en-US" sz="2000" dirty="0"/>
              <a:t>    品名指商品名；规格指商品的具体细节，如长度、大小、重量等等。规</a:t>
            </a:r>
            <a:r>
              <a:rPr lang="zh-CN" altLang="en-US" sz="2000" dirty="0">
                <a:latin typeface="Times New Roman" panose="02020603050405020304" pitchFamily="18" charset="0"/>
              </a:rPr>
              <a:t>格就是对一种产品的定义与识别。每一个产品都有规格来区分，不然就混了。</a:t>
            </a:r>
          </a:p>
          <a:p>
            <a:pPr>
              <a:buNone/>
            </a:pPr>
            <a:r>
              <a:rPr lang="en-US" altLang="zh-CN" sz="2000" b="1" dirty="0">
                <a:latin typeface="Times New Roman" panose="02020603050405020304" pitchFamily="18" charset="0"/>
              </a:rPr>
              <a:t>e.g. HONG MEI BRAND    Baby Clams in Clear Soup    48 tins  </a:t>
            </a:r>
            <a:r>
              <a:rPr lang="en-US" altLang="zh-CN" sz="2000" b="1" dirty="0"/>
              <a:t>× </a:t>
            </a:r>
            <a:r>
              <a:rPr lang="en-US" altLang="zh-CN" sz="2000" b="1" dirty="0">
                <a:latin typeface="Times New Roman" panose="02020603050405020304" pitchFamily="18" charset="0"/>
              </a:rPr>
              <a:t>256 grams</a:t>
            </a:r>
          </a:p>
          <a:p>
            <a:pPr>
              <a:buNone/>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红梅牌清汤赤贝罐头   </a:t>
            </a:r>
            <a:r>
              <a:rPr lang="zh-CN" altLang="en-US" sz="2000" b="1" dirty="0" smtClean="0">
                <a:latin typeface="Times New Roman" panose="02020603050405020304" pitchFamily="18" charset="0"/>
              </a:rPr>
              <a:t>                                                       </a:t>
            </a:r>
            <a:r>
              <a:rPr lang="en-US" altLang="zh-CN" sz="2000" b="1" dirty="0" smtClean="0">
                <a:latin typeface="Times New Roman" panose="02020603050405020304" pitchFamily="18" charset="0"/>
              </a:rPr>
              <a:t>48</a:t>
            </a:r>
            <a:r>
              <a:rPr lang="zh-CN" altLang="en-US" sz="2000" b="1" dirty="0">
                <a:latin typeface="Times New Roman" panose="02020603050405020304" pitchFamily="18" charset="0"/>
              </a:rPr>
              <a:t>罐</a:t>
            </a:r>
            <a:r>
              <a:rPr lang="en-US" altLang="zh-CN" sz="2000" b="1" dirty="0"/>
              <a:t>× </a:t>
            </a:r>
            <a:r>
              <a:rPr lang="en-US" altLang="zh-CN" sz="2000" b="1" dirty="0">
                <a:latin typeface="Times New Roman" panose="02020603050405020304" pitchFamily="18" charset="0"/>
              </a:rPr>
              <a:t>256</a:t>
            </a:r>
            <a:r>
              <a:rPr lang="zh-CN" altLang="en-US" sz="2000" b="1" dirty="0">
                <a:latin typeface="Times New Roman" panose="02020603050405020304" pitchFamily="18" charset="0"/>
              </a:rPr>
              <a:t>克</a:t>
            </a:r>
          </a:p>
          <a:p>
            <a:pPr algn="just">
              <a:buNone/>
            </a:pPr>
            <a:endParaRPr lang="en-US" altLang="zh-CN" sz="2400" b="1" dirty="0">
              <a:latin typeface="Times New Roman" panose="02020603050405020304" pitchFamily="18" charset="0"/>
            </a:endParaRPr>
          </a:p>
          <a:p>
            <a:pPr algn="just">
              <a:lnSpc>
                <a:spcPts val="2100"/>
              </a:lnSpc>
              <a:buFont typeface="Wingdings" panose="05000000000000000000" pitchFamily="2" charset="2"/>
              <a:buNone/>
              <a:defRPr/>
            </a:pPr>
            <a:endParaRPr lang="en-US" sz="2400" b="1" dirty="0" smtClean="0">
              <a:latin typeface="Times New Roman" panose="02020603050405020304" pitchFamily="18" charset="0"/>
            </a:endParaRPr>
          </a:p>
        </p:txBody>
      </p:sp>
      <p:pic>
        <p:nvPicPr>
          <p:cNvPr id="8" name="Picture 4" descr="品名规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8080" y="3749040"/>
            <a:ext cx="16573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p:nvSpPr>
        <p:spPr bwMode="auto">
          <a:xfrm>
            <a:off x="4830168" y="4451034"/>
            <a:ext cx="26717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 typeface="Arial" panose="020B0604020202020204" pitchFamily="34" charset="0"/>
              <a:buNone/>
            </a:pPr>
            <a:r>
              <a:rPr lang="en-US" altLang="zh-CN" sz="1800" b="1">
                <a:latin typeface="Arial" panose="020B0604020202020204" pitchFamily="34" charset="0"/>
              </a:rPr>
              <a:t>V</a:t>
            </a:r>
            <a:r>
              <a:rPr lang="zh-CN" altLang="en-US" sz="1800" b="1">
                <a:latin typeface="Arial" panose="020B0604020202020204" pitchFamily="34" charset="0"/>
              </a:rPr>
              <a:t>领公主</a:t>
            </a:r>
            <a:r>
              <a:rPr lang="en-US" altLang="zh-CN" sz="1800" b="1">
                <a:latin typeface="Arial" panose="020B0604020202020204" pitchFamily="34" charset="0"/>
              </a:rPr>
              <a:t>7</a:t>
            </a:r>
            <a:r>
              <a:rPr lang="zh-CN" altLang="en-US" sz="1800" b="1">
                <a:latin typeface="Arial" panose="020B0604020202020204" pitchFamily="34" charset="0"/>
              </a:rPr>
              <a:t>分袖针织上衣</a:t>
            </a:r>
          </a:p>
        </p:txBody>
      </p:sp>
      <p:sp>
        <p:nvSpPr>
          <p:cNvPr id="10" name="Rectangle 7"/>
          <p:cNvSpPr>
            <a:spLocks noChangeArrowheads="1"/>
          </p:cNvSpPr>
          <p:nvPr/>
        </p:nvSpPr>
        <p:spPr bwMode="auto">
          <a:xfrm>
            <a:off x="9178330" y="4465320"/>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 typeface="Arial" panose="020B0604020202020204" pitchFamily="34" charset="0"/>
              <a:buNone/>
            </a:pPr>
            <a:r>
              <a:rPr lang="zh-CN" altLang="en-US" sz="1600" b="1">
                <a:latin typeface="Arial" panose="020B0604020202020204" pitchFamily="34" charset="0"/>
              </a:rPr>
              <a:t>（</a:t>
            </a:r>
            <a:r>
              <a:rPr lang="en-US" altLang="zh-CN" sz="1600" b="1">
                <a:latin typeface="Arial" panose="020B0604020202020204" pitchFamily="34" charset="0"/>
              </a:rPr>
              <a:t>M / L / XL</a:t>
            </a:r>
            <a:r>
              <a:rPr lang="zh-CN" altLang="en-US" sz="1600" b="1">
                <a:latin typeface="Arial" panose="020B0604020202020204" pitchFamily="34" charset="0"/>
              </a:rPr>
              <a:t>）</a:t>
            </a:r>
          </a:p>
        </p:txBody>
      </p:sp>
      <p:sp>
        <p:nvSpPr>
          <p:cNvPr id="11" name="Rectangle 8"/>
          <p:cNvSpPr>
            <a:spLocks noChangeArrowheads="1"/>
          </p:cNvSpPr>
          <p:nvPr/>
        </p:nvSpPr>
        <p:spPr bwMode="auto">
          <a:xfrm>
            <a:off x="8111531" y="4465320"/>
            <a:ext cx="8675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 typeface="Arial" panose="020B0604020202020204" pitchFamily="34" charset="0"/>
              <a:buNone/>
            </a:pPr>
            <a:r>
              <a:rPr lang="zh-CN" altLang="en-US" sz="1800" b="1">
                <a:latin typeface="Arial" panose="020B0604020202020204" pitchFamily="34" charset="0"/>
              </a:rPr>
              <a:t>红色 </a:t>
            </a:r>
            <a:r>
              <a:rPr lang="en-US" altLang="zh-CN" sz="1800" b="1">
                <a:latin typeface="Arial" panose="020B0604020202020204" pitchFamily="34" charset="0"/>
              </a:rPr>
              <a:t>S</a:t>
            </a:r>
          </a:p>
        </p:txBody>
      </p:sp>
      <p:sp>
        <p:nvSpPr>
          <p:cNvPr id="12" name="Rectangle 9"/>
          <p:cNvSpPr>
            <a:spLocks noChangeArrowheads="1"/>
          </p:cNvSpPr>
          <p:nvPr/>
        </p:nvSpPr>
        <p:spPr bwMode="auto">
          <a:xfrm>
            <a:off x="8930681" y="4022408"/>
            <a:ext cx="7136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 typeface="Arial" panose="020B0604020202020204" pitchFamily="34" charset="0"/>
              <a:buNone/>
            </a:pPr>
            <a:r>
              <a:rPr lang="zh-CN" altLang="en-US" sz="1800" b="1">
                <a:latin typeface="Arial" panose="020B0604020202020204" pitchFamily="34" charset="0"/>
              </a:rPr>
              <a:t>规格</a:t>
            </a:r>
            <a:r>
              <a:rPr lang="zh-CN" altLang="en-US" sz="1800">
                <a:latin typeface="Arial" panose="020B0604020202020204" pitchFamily="34" charset="0"/>
              </a:rPr>
              <a:t> </a:t>
            </a:r>
          </a:p>
        </p:txBody>
      </p:sp>
      <p:sp>
        <p:nvSpPr>
          <p:cNvPr id="13" name="Text Box 5"/>
          <p:cNvSpPr txBox="1">
            <a:spLocks noChangeArrowheads="1"/>
          </p:cNvSpPr>
          <p:nvPr/>
        </p:nvSpPr>
        <p:spPr bwMode="auto">
          <a:xfrm>
            <a:off x="5439768" y="4008120"/>
            <a:ext cx="919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 typeface="Arial" panose="020B0604020202020204" pitchFamily="34" charset="0"/>
              <a:buNone/>
            </a:pPr>
            <a:r>
              <a:rPr lang="zh-CN" altLang="en-US" sz="1800" b="1">
                <a:latin typeface="Arial" panose="020B0604020202020204" pitchFamily="34" charset="0"/>
              </a:rPr>
              <a:t>品名</a:t>
            </a:r>
          </a:p>
        </p:txBody>
      </p:sp>
      <p:sp>
        <p:nvSpPr>
          <p:cNvPr id="14"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10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xEl>
                                              <p:pRg st="3" end="3"/>
                                            </p:txEl>
                                          </p:spTgt>
                                        </p:tgtEl>
                                        <p:attrNameLst>
                                          <p:attrName>style.visibility</p:attrName>
                                        </p:attrNameLst>
                                      </p:cBhvr>
                                      <p:to>
                                        <p:strVal val="visible"/>
                                      </p:to>
                                    </p:set>
                                    <p:animEffect transition="in" filter="wipe(down)">
                                      <p:cBhvr>
                                        <p:cTn id="7" dur="500"/>
                                        <p:tgtEl>
                                          <p:spTgt spid="34">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4">
                                            <p:txEl>
                                              <p:pRg st="4" end="4"/>
                                            </p:txEl>
                                          </p:spTgt>
                                        </p:tgtEl>
                                        <p:attrNameLst>
                                          <p:attrName>style.visibility</p:attrName>
                                        </p:attrNameLst>
                                      </p:cBhvr>
                                      <p:to>
                                        <p:strVal val="visible"/>
                                      </p:to>
                                    </p:set>
                                    <p:animEffect transition="in" filter="wipe(down)">
                                      <p:cBhvr>
                                        <p:cTn id="10" dur="500"/>
                                        <p:tgtEl>
                                          <p:spTgt spid="34">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heckerboard(across)">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heckerboard(across)">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Rot="1" noChangeArrowheads="1"/>
          </p:cNvSpPr>
          <p:nvPr/>
        </p:nvSpPr>
        <p:spPr>
          <a:xfrm>
            <a:off x="1143860" y="990600"/>
            <a:ext cx="10416898" cy="4286624"/>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US" altLang="zh-CN" sz="2400" dirty="0" smtClean="0">
                <a:solidFill>
                  <a:srgbClr val="FF0000"/>
                </a:solidFill>
                <a:latin typeface="Times New Roman" panose="02020603050405020304" pitchFamily="18" charset="0"/>
              </a:rPr>
              <a:t>Contract</a:t>
            </a:r>
          </a:p>
          <a:p>
            <a:pPr>
              <a:buNone/>
            </a:pPr>
            <a:r>
              <a:rPr lang="en-US" altLang="zh-CN" sz="2400" b="1" dirty="0" smtClean="0">
                <a:latin typeface="Times New Roman" panose="02020603050405020304" pitchFamily="18" charset="0"/>
              </a:rPr>
              <a:t> </a:t>
            </a:r>
            <a:r>
              <a:rPr lang="en-US" altLang="zh-CN" sz="2400" b="1" dirty="0">
                <a:latin typeface="Times New Roman" panose="02020603050405020304" pitchFamily="18" charset="0"/>
              </a:rPr>
              <a:t>3) </a:t>
            </a:r>
            <a:r>
              <a:rPr lang="zh-CN" altLang="en-US" sz="2400" b="1" dirty="0"/>
              <a:t>包装（</a:t>
            </a:r>
            <a:r>
              <a:rPr lang="en-US" altLang="zh-CN" sz="2400" b="1" dirty="0">
                <a:latin typeface="Times New Roman" panose="02020603050405020304" pitchFamily="18" charset="0"/>
              </a:rPr>
              <a:t>Packing): </a:t>
            </a:r>
          </a:p>
          <a:p>
            <a:pPr>
              <a:buNone/>
            </a:pPr>
            <a:r>
              <a:rPr lang="en-US" altLang="zh-CN" sz="2400" b="1" dirty="0">
                <a:latin typeface="Times New Roman" panose="02020603050405020304" pitchFamily="18" charset="0"/>
              </a:rPr>
              <a:t>     </a:t>
            </a:r>
          </a:p>
          <a:p>
            <a:pPr algn="just">
              <a:lnSpc>
                <a:spcPts val="2100"/>
              </a:lnSpc>
              <a:buFont typeface="Wingdings" panose="05000000000000000000" pitchFamily="2" charset="2"/>
              <a:buNone/>
              <a:defRPr/>
            </a:pPr>
            <a:endParaRPr lang="en-US" sz="2400" b="1" dirty="0" smtClean="0">
              <a:latin typeface="Times New Roman" panose="02020603050405020304" pitchFamily="18" charset="0"/>
            </a:endParaRPr>
          </a:p>
        </p:txBody>
      </p:sp>
      <p:sp>
        <p:nvSpPr>
          <p:cNvPr id="7"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593" y="1998944"/>
            <a:ext cx="8799265" cy="4600871"/>
          </a:xfrm>
          <a:prstGeom prst="rect">
            <a:avLst/>
          </a:prstGeom>
          <a:ln>
            <a:solidFill>
              <a:schemeClr val="tx1"/>
            </a:solidFill>
          </a:ln>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7666" y="2080316"/>
            <a:ext cx="8303092" cy="4438126"/>
          </a:xfrm>
          <a:prstGeom prst="rect">
            <a:avLst/>
          </a:prstGeom>
          <a:ln>
            <a:solidFill>
              <a:schemeClr val="tx1"/>
            </a:solidFill>
          </a:ln>
        </p:spPr>
      </p:pic>
      <p:sp>
        <p:nvSpPr>
          <p:cNvPr id="8" name="动作按钮: 文档 7">
            <a:hlinkClick r:id="rId5" action="ppaction://program" highlightClick="1"/>
          </p:cNvPr>
          <p:cNvSpPr/>
          <p:nvPr/>
        </p:nvSpPr>
        <p:spPr>
          <a:xfrm>
            <a:off x="10871200" y="1097367"/>
            <a:ext cx="531906" cy="681318"/>
          </a:xfrm>
          <a:prstGeom prst="actionButton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10000"/>
                  <a:lumOff val="90000"/>
                </a:schemeClr>
              </a:solidFill>
            </a:endParaRPr>
          </a:p>
        </p:txBody>
      </p:sp>
    </p:spTree>
    <p:extLst>
      <p:ext uri="{BB962C8B-B14F-4D97-AF65-F5344CB8AC3E}">
        <p14:creationId xmlns:p14="http://schemas.microsoft.com/office/powerpoint/2010/main" val="251164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1549835763\QQ\WinTemp\RichOle\{NNR`A2@]H9OK{0D6NN4VB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3" y="180109"/>
            <a:ext cx="11042072" cy="637308"/>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9049871" y="6185648"/>
            <a:ext cx="2971800" cy="5647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Rot="1" noChangeArrowheads="1"/>
          </p:cNvSpPr>
          <p:nvPr/>
        </p:nvSpPr>
        <p:spPr>
          <a:xfrm>
            <a:off x="831273" y="990600"/>
            <a:ext cx="10729485" cy="3154680"/>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US" altLang="zh-CN" sz="1800" dirty="0" smtClean="0">
                <a:solidFill>
                  <a:srgbClr val="FF0000"/>
                </a:solidFill>
                <a:latin typeface="Times New Roman" panose="02020603050405020304" pitchFamily="18" charset="0"/>
              </a:rPr>
              <a:t>Contract</a:t>
            </a:r>
            <a:endParaRPr lang="en-US" altLang="zh-CN" sz="1800" b="1" dirty="0">
              <a:latin typeface="Times New Roman" panose="02020603050405020304" pitchFamily="18" charset="0"/>
            </a:endParaRPr>
          </a:p>
          <a:p>
            <a:pPr>
              <a:buNone/>
            </a:pPr>
            <a:r>
              <a:rPr lang="en-US" altLang="zh-CN" sz="1800" b="1" dirty="0">
                <a:latin typeface="Times New Roman" panose="02020603050405020304" pitchFamily="18" charset="0"/>
              </a:rPr>
              <a:t>4) </a:t>
            </a:r>
            <a:r>
              <a:rPr lang="zh-CN" altLang="en-US" sz="1800" b="1" dirty="0">
                <a:latin typeface="Times New Roman" panose="02020603050405020304" pitchFamily="18" charset="0"/>
              </a:rPr>
              <a:t>唛头 </a:t>
            </a:r>
            <a:r>
              <a:rPr lang="en-US" altLang="zh-CN" sz="1800" b="1" dirty="0">
                <a:latin typeface="Times New Roman" panose="02020603050405020304" pitchFamily="18" charset="0"/>
              </a:rPr>
              <a:t>(Shipping Marks</a:t>
            </a:r>
            <a:r>
              <a:rPr lang="en-US" altLang="zh-CN" sz="1800" b="1" dirty="0" smtClean="0">
                <a:latin typeface="Times New Roman" panose="02020603050405020304" pitchFamily="18" charset="0"/>
              </a:rPr>
              <a:t>)</a:t>
            </a:r>
            <a:endParaRPr lang="en-US" altLang="zh-CN" sz="1800" b="1" dirty="0"/>
          </a:p>
          <a:p>
            <a:pPr algn="just">
              <a:lnSpc>
                <a:spcPts val="2880"/>
              </a:lnSpc>
              <a:buNone/>
            </a:pPr>
            <a:r>
              <a:rPr lang="zh-CN" altLang="en-US" sz="1800" b="1" dirty="0" smtClean="0">
                <a:solidFill>
                  <a:srgbClr val="FF0000"/>
                </a:solidFill>
              </a:rPr>
              <a:t>定义：</a:t>
            </a:r>
            <a:r>
              <a:rPr lang="zh-CN" altLang="en-US" sz="1800" b="1" dirty="0" smtClean="0"/>
              <a:t>唛</a:t>
            </a:r>
            <a:r>
              <a:rPr lang="zh-CN" altLang="en-US" sz="1800" b="1" dirty="0"/>
              <a:t>头又称</a:t>
            </a:r>
            <a:r>
              <a:rPr lang="zh-CN" altLang="en-US" sz="1800" b="1" dirty="0">
                <a:latin typeface="Arial" panose="020B0604020202020204" pitchFamily="34" charset="0"/>
              </a:rPr>
              <a:t>“</a:t>
            </a:r>
            <a:r>
              <a:rPr lang="zh-CN" altLang="en-US" sz="1800" b="1" dirty="0"/>
              <a:t>运输标记</a:t>
            </a:r>
            <a:r>
              <a:rPr lang="zh-CN" altLang="en-US" sz="1800" b="1" dirty="0">
                <a:latin typeface="Arial" panose="020B0604020202020204" pitchFamily="34" charset="0"/>
              </a:rPr>
              <a:t>”</a:t>
            </a:r>
            <a:r>
              <a:rPr lang="zh-CN" altLang="en-US" sz="1800" b="1" dirty="0"/>
              <a:t>，也叫</a:t>
            </a:r>
            <a:r>
              <a:rPr lang="zh-CN" altLang="en-US" sz="1800" b="1" dirty="0">
                <a:latin typeface="Arial" panose="020B0604020202020204" pitchFamily="34" charset="0"/>
              </a:rPr>
              <a:t>“</a:t>
            </a:r>
            <a:r>
              <a:rPr lang="zh-CN" altLang="en-US" sz="1800" b="1" dirty="0"/>
              <a:t>唛</a:t>
            </a:r>
            <a:r>
              <a:rPr lang="zh-CN" altLang="en-US" sz="1800" b="1" dirty="0">
                <a:latin typeface="Arial" panose="020B0604020202020204" pitchFamily="34" charset="0"/>
              </a:rPr>
              <a:t>”</a:t>
            </a:r>
            <a:r>
              <a:rPr lang="zh-CN" altLang="en-US" sz="1800" b="1" dirty="0"/>
              <a:t> ，是货物包装的重要组成部分，是运输包装件上的图形、文字、数字、字母的总称</a:t>
            </a:r>
            <a:r>
              <a:rPr lang="zh-CN" altLang="en-US" sz="1800" b="1" dirty="0" smtClean="0"/>
              <a:t>。</a:t>
            </a:r>
            <a:endParaRPr lang="en-US" altLang="zh-CN" sz="1800" b="1" dirty="0" smtClean="0"/>
          </a:p>
          <a:p>
            <a:pPr algn="just">
              <a:lnSpc>
                <a:spcPts val="2880"/>
              </a:lnSpc>
              <a:buNone/>
            </a:pPr>
            <a:r>
              <a:rPr lang="zh-CN" altLang="en-US" sz="1800" b="1" dirty="0" smtClean="0">
                <a:solidFill>
                  <a:srgbClr val="FF0000"/>
                </a:solidFill>
              </a:rPr>
              <a:t>作用：</a:t>
            </a:r>
            <a:r>
              <a:rPr lang="zh-CN" altLang="en-US" sz="1800" b="1" dirty="0" smtClean="0"/>
              <a:t>是</a:t>
            </a:r>
            <a:r>
              <a:rPr lang="zh-CN" altLang="en-US" sz="1800" b="1" dirty="0"/>
              <a:t>货物在装卸、运输、仓储过程中容易识别，以防错发错运，也是商检、海关查检、监管的依据，此外还是商品身份的证明</a:t>
            </a:r>
            <a:r>
              <a:rPr lang="zh-CN" altLang="en-US" sz="1800" b="1" dirty="0" smtClean="0"/>
              <a:t>。</a:t>
            </a:r>
            <a:endParaRPr lang="en-US" altLang="zh-CN" sz="1800" b="1" dirty="0" smtClean="0"/>
          </a:p>
          <a:p>
            <a:pPr algn="just">
              <a:lnSpc>
                <a:spcPts val="2880"/>
              </a:lnSpc>
              <a:buNone/>
            </a:pPr>
            <a:r>
              <a:rPr lang="zh-CN" altLang="en-US" sz="1800" b="1" dirty="0" smtClean="0">
                <a:solidFill>
                  <a:srgbClr val="FF0000"/>
                </a:solidFill>
              </a:rPr>
              <a:t>内容：</a:t>
            </a:r>
            <a:r>
              <a:rPr lang="zh-CN" altLang="en-US" sz="1800" b="1" dirty="0" smtClean="0"/>
              <a:t>有</a:t>
            </a:r>
            <a:r>
              <a:rPr lang="zh-CN" altLang="en-US" sz="1800" b="1" dirty="0"/>
              <a:t>主标志、件号、批号、重量标志、体积标志、原产国标志、警告标志等等。 </a:t>
            </a:r>
          </a:p>
        </p:txBody>
      </p:sp>
      <p:sp>
        <p:nvSpPr>
          <p:cNvPr id="7" name="TextBox 5"/>
          <p:cNvSpPr txBox="1"/>
          <p:nvPr/>
        </p:nvSpPr>
        <p:spPr>
          <a:xfrm>
            <a:off x="1005840" y="228600"/>
            <a:ext cx="10717586" cy="492443"/>
          </a:xfrm>
          <a:prstGeom prst="rect">
            <a:avLst/>
          </a:prstGeom>
          <a:noFill/>
        </p:spPr>
        <p:txBody>
          <a:bodyPr wrap="square" rtlCol="0">
            <a:spAutoFit/>
          </a:bodyPr>
          <a:lstStyle/>
          <a:p>
            <a:r>
              <a:rPr lang="en-US" altLang="zh-CN" sz="2600" b="1" dirty="0" smtClean="0">
                <a:solidFill>
                  <a:schemeClr val="bg2"/>
                </a:solidFill>
                <a:latin typeface="Times New Roman" panose="02020603050405020304" pitchFamily="18" charset="0"/>
                <a:cs typeface="Times New Roman" panose="02020603050405020304" pitchFamily="18" charset="0"/>
              </a:rPr>
              <a:t>I. Pre-interpreting preparation − </a:t>
            </a:r>
            <a:r>
              <a:rPr lang="en-US" altLang="zh-CN" sz="2600" b="1" dirty="0" smtClean="0">
                <a:solidFill>
                  <a:srgbClr val="FFFF00"/>
                </a:solidFill>
                <a:latin typeface="Times New Roman" panose="02020603050405020304" pitchFamily="18" charset="0"/>
                <a:cs typeface="Times New Roman" panose="02020603050405020304" pitchFamily="18" charset="0"/>
              </a:rPr>
              <a:t>1. </a:t>
            </a:r>
            <a:r>
              <a:rPr lang="en-US" altLang="zh-CN" sz="2600" b="1" dirty="0" smtClean="0">
                <a:solidFill>
                  <a:srgbClr val="FFFF00"/>
                </a:solidFill>
                <a:latin typeface="Times New Roman" panose="02020603050405020304" pitchFamily="18" charset="0"/>
              </a:rPr>
              <a:t>Background knowledge on BN</a:t>
            </a:r>
            <a:endParaRPr lang="zh-CN" altLang="en-US" sz="2600" b="1" dirty="0">
              <a:solidFill>
                <a:schemeClr val="bg2"/>
              </a:solidFill>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8241" y="3900854"/>
            <a:ext cx="4643120" cy="2695999"/>
          </a:xfrm>
          <a:prstGeom prst="rect">
            <a:avLst/>
          </a:prstGeom>
          <a:ln>
            <a:solidFill>
              <a:schemeClr val="tx1"/>
            </a:solidFill>
          </a:ln>
        </p:spPr>
      </p:pic>
    </p:spTree>
    <p:extLst>
      <p:ext uri="{BB962C8B-B14F-4D97-AF65-F5344CB8AC3E}">
        <p14:creationId xmlns:p14="http://schemas.microsoft.com/office/powerpoint/2010/main" val="1705544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Clarity</Template>
  <TotalTime>3874</TotalTime>
  <Words>1848</Words>
  <Application>Microsoft Office PowerPoint</Application>
  <PresentationFormat>自定义</PresentationFormat>
  <Paragraphs>301</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汪旭</dc:creator>
  <cp:lastModifiedBy>HUAWEI</cp:lastModifiedBy>
  <cp:revision>179</cp:revision>
  <dcterms:created xsi:type="dcterms:W3CDTF">2018-11-20T00:57:48Z</dcterms:created>
  <dcterms:modified xsi:type="dcterms:W3CDTF">2022-11-30T02:46:51Z</dcterms:modified>
</cp:coreProperties>
</file>