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5" r:id="rId4"/>
    <p:sldId id="305" r:id="rId5"/>
    <p:sldId id="265" r:id="rId6"/>
    <p:sldId id="313" r:id="rId7"/>
    <p:sldId id="266" r:id="rId8"/>
    <p:sldId id="300" r:id="rId9"/>
    <p:sldId id="325" r:id="rId10"/>
    <p:sldId id="326" r:id="rId11"/>
    <p:sldId id="327" r:id="rId12"/>
    <p:sldId id="329" r:id="rId13"/>
    <p:sldId id="328" r:id="rId14"/>
    <p:sldId id="302" r:id="rId15"/>
    <p:sldId id="292" r:id="rId16"/>
    <p:sldId id="303" r:id="rId17"/>
    <p:sldId id="335" r:id="rId18"/>
    <p:sldId id="336" r:id="rId19"/>
    <p:sldId id="337" r:id="rId20"/>
    <p:sldId id="306" r:id="rId21"/>
    <p:sldId id="288" r:id="rId22"/>
    <p:sldId id="307" r:id="rId23"/>
    <p:sldId id="331" r:id="rId24"/>
    <p:sldId id="308" r:id="rId25"/>
    <p:sldId id="321" r:id="rId26"/>
    <p:sldId id="324" r:id="rId27"/>
    <p:sldId id="332" r:id="rId28"/>
    <p:sldId id="333" r:id="rId29"/>
    <p:sldId id="311" r:id="rId30"/>
    <p:sldId id="293" r:id="rId31"/>
    <p:sldId id="330" r:id="rId32"/>
    <p:sldId id="295" r:id="rId33"/>
    <p:sldId id="271"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0000FF"/>
    <a:srgbClr val="66FF99"/>
    <a:srgbClr val="FFCC66"/>
    <a:srgbClr val="CCECFF"/>
    <a:srgbClr val="CCFFCC"/>
    <a:srgbClr val="000000"/>
    <a:srgbClr val="F6F8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81" d="100"/>
          <a:sy n="81" d="100"/>
        </p:scale>
        <p:origin x="-54" y="-3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389" y="354415"/>
            <a:ext cx="2803884" cy="637054"/>
          </a:xfrm>
          <a:prstGeom prst="rect">
            <a:avLst/>
          </a:prstGeom>
        </p:spPr>
      </p:pic>
      <p:sp>
        <p:nvSpPr>
          <p:cNvPr id="8" name="矩形 7"/>
          <p:cNvSpPr/>
          <p:nvPr userDrawn="1"/>
        </p:nvSpPr>
        <p:spPr>
          <a:xfrm>
            <a:off x="0" y="1383149"/>
            <a:ext cx="12192000" cy="4141351"/>
          </a:xfrm>
          <a:prstGeom prst="rect">
            <a:avLst/>
          </a:prstGeom>
          <a:solidFill>
            <a:srgbClr val="014731"/>
          </a:solidFill>
          <a:ln>
            <a:noFill/>
          </a:ln>
          <a:effectLst>
            <a:glow rad="139700">
              <a:schemeClr val="accent3">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 </a:t>
            </a:r>
            <a:r>
              <a:rPr lang="en-US" altLang="zh-CN" sz="3200" b="1" dirty="0" smtClean="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             </a:t>
            </a:r>
          </a:p>
          <a:p>
            <a:pPr algn="ctr"/>
            <a:endPar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a:p>
            <a:pPr algn="ctr"/>
            <a:endParaRPr lang="en-US" altLang="zh-CN" sz="3200" b="1" dirty="0" smtClean="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a:p>
            <a:pPr algn="ctr"/>
            <a:endPar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5060538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555600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36644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3446" y="271374"/>
            <a:ext cx="12206163" cy="6586626"/>
            <a:chOff x="-13446" y="271374"/>
            <a:chExt cx="12206163" cy="6586626"/>
          </a:xfrm>
        </p:grpSpPr>
        <p:sp>
          <p:nvSpPr>
            <p:cNvPr id="8" name="矩形 7"/>
            <p:cNvSpPr/>
            <p:nvPr/>
          </p:nvSpPr>
          <p:spPr>
            <a:xfrm>
              <a:off x="3130475" y="271374"/>
              <a:ext cx="8627633" cy="548897"/>
            </a:xfrm>
            <a:prstGeom prst="rect">
              <a:avLst/>
            </a:prstGeom>
            <a:gradFill>
              <a:gsLst>
                <a:gs pos="100000">
                  <a:srgbClr val="024B34"/>
                </a:gs>
                <a:gs pos="100000">
                  <a:srgbClr val="C6DCF1"/>
                </a:gs>
                <a:gs pos="32000">
                  <a:srgbClr val="7DA399"/>
                </a:gs>
                <a:gs pos="0">
                  <a:srgbClr val="BACFCB"/>
                </a:gs>
                <a:gs pos="0">
                  <a:schemeClr val="accent1">
                    <a:lumMod val="5000"/>
                    <a:lumOff val="95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4932"/>
                </a:solidFill>
              </a:endParaRPr>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saturation sat="101000"/>
                      </a14:imgEffect>
                    </a14:imgLayer>
                  </a14:imgProps>
                </a:ext>
                <a:ext uri="{28A0092B-C50C-407E-A947-70E740481C1C}">
                  <a14:useLocalDpi xmlns:a14="http://schemas.microsoft.com/office/drawing/2010/main" val="0"/>
                </a:ext>
              </a:extLst>
            </a:blip>
            <a:stretch>
              <a:fillRect/>
            </a:stretch>
          </p:blipFill>
          <p:spPr>
            <a:xfrm>
              <a:off x="0" y="1196787"/>
              <a:ext cx="12192717" cy="4935071"/>
            </a:xfrm>
            <a:prstGeom prst="rect">
              <a:avLst/>
            </a:prstGeom>
            <a:noFill/>
            <a:ln>
              <a:noFill/>
            </a:ln>
            <a:effectLst>
              <a:glow rad="127000">
                <a:schemeClr val="bg1">
                  <a:alpha val="45000"/>
                </a:schemeClr>
              </a:glow>
              <a:softEdge rad="584200"/>
            </a:effectLst>
          </p:spPr>
        </p:pic>
        <p:sp>
          <p:nvSpPr>
            <p:cNvPr id="10" name="矩形 9"/>
            <p:cNvSpPr/>
            <p:nvPr/>
          </p:nvSpPr>
          <p:spPr>
            <a:xfrm>
              <a:off x="0" y="925498"/>
              <a:ext cx="12192000" cy="5932502"/>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13446" y="6131858"/>
              <a:ext cx="9776011" cy="42461"/>
            </a:xfrm>
            <a:prstGeom prst="line">
              <a:avLst/>
            </a:prstGeom>
            <a:ln w="38100">
              <a:solidFill>
                <a:srgbClr val="024B34"/>
              </a:solidFill>
            </a:ln>
          </p:spPr>
          <p:style>
            <a:lnRef idx="3">
              <a:schemeClr val="dk1"/>
            </a:lnRef>
            <a:fillRef idx="0">
              <a:schemeClr val="dk1"/>
            </a:fillRef>
            <a:effectRef idx="2">
              <a:schemeClr val="dk1"/>
            </a:effectRef>
            <a:fontRef idx="minor">
              <a:schemeClr val="tx1"/>
            </a:fontRef>
          </p:style>
        </p:cxnSp>
        <p:sp>
          <p:nvSpPr>
            <p:cNvPr id="12" name="矩形 11"/>
            <p:cNvSpPr/>
            <p:nvPr/>
          </p:nvSpPr>
          <p:spPr>
            <a:xfrm>
              <a:off x="9181658" y="6268448"/>
              <a:ext cx="67230" cy="428188"/>
            </a:xfrm>
            <a:prstGeom prst="rect">
              <a:avLst/>
            </a:prstGeom>
            <a:solidFill>
              <a:srgbClr val="326D5B"/>
            </a:solidFill>
            <a:ln>
              <a:solidFill>
                <a:srgbClr val="095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864794" y="6241554"/>
              <a:ext cx="67230" cy="428188"/>
            </a:xfrm>
            <a:prstGeom prst="rect">
              <a:avLst/>
            </a:prstGeom>
            <a:solidFill>
              <a:srgbClr val="326D5B"/>
            </a:solidFill>
            <a:ln>
              <a:solidFill>
                <a:srgbClr val="095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3711" y="232409"/>
            <a:ext cx="2523214" cy="573285"/>
          </a:xfrm>
          <a:prstGeom prst="rect">
            <a:avLst/>
          </a:prstGeom>
        </p:spPr>
      </p:pic>
      <p:sp>
        <p:nvSpPr>
          <p:cNvPr id="16" name="文本框 15"/>
          <p:cNvSpPr txBox="1"/>
          <p:nvPr userDrawn="1"/>
        </p:nvSpPr>
        <p:spPr>
          <a:xfrm>
            <a:off x="9196448" y="6279066"/>
            <a:ext cx="2744993" cy="400110"/>
          </a:xfrm>
          <a:prstGeom prst="rect">
            <a:avLst/>
          </a:prstGeom>
          <a:noFill/>
        </p:spPr>
        <p:txBody>
          <a:bodyPr wrap="square" rtlCol="0">
            <a:spAutoFit/>
          </a:bodyPr>
          <a:lstStyle/>
          <a:p>
            <a:pPr algn="ctr"/>
            <a:r>
              <a:rPr lang="zh-CN" altLang="en-US" sz="2000" dirty="0" smtClean="0">
                <a:latin typeface="华文行楷" panose="02010800040101010101" pitchFamily="2" charset="-122"/>
                <a:ea typeface="华文行楷" panose="02010800040101010101" pitchFamily="2" charset="-122"/>
              </a:rPr>
              <a:t>修德  求是  博学  笃行</a:t>
            </a:r>
            <a:endParaRPr lang="zh-CN" altLang="en-US" sz="20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0713690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590193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8519776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16320796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13385209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4259702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378720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CCC436-2C19-4059-9021-FF7CFF30138A}" type="datetimeFigureOut">
              <a:rPr lang="zh-CN" altLang="en-US" smtClean="0"/>
              <a:t>2023/3/29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3286082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CCC436-2C19-4059-9021-FF7CFF30138A}" type="datetimeFigureOut">
              <a:rPr lang="zh-CN" altLang="en-US" smtClean="0"/>
              <a:t>2023/3/29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125046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2%20&#24076;&#23572;&#21338;&#22763;&#21644;&#22827;&#20154;(&#20013;)%20%20meeting%20and%20greeting%20a%20guest.MP3"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7.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Langya%20mountain%20scenic%20spots.doc"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Langya%20mountain%20scenic%20spots.doc"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35199;&#34255;&#26053;&#28216;&#36335;&#32447;.doc"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TIBET%20PLAN(June19_09)English.doc"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20837;&#34255;&#26053;&#28216;&#23567;&#22763;.doc"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Useful%20tips%20for%20%20Tibet%20%20tour1.amended.doc"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Langya%20mountain%20scenic%20spots.doc"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392" y="2310931"/>
            <a:ext cx="9230627" cy="1938992"/>
          </a:xfrm>
          <a:prstGeom prst="rect">
            <a:avLst/>
          </a:prstGeom>
          <a:noFill/>
        </p:spPr>
        <p:txBody>
          <a:bodyPr wrap="square" rtlCol="0">
            <a:spAutoFit/>
          </a:bodyPr>
          <a:lstStyle/>
          <a:p>
            <a:pPr algn="ctr">
              <a:lnSpc>
                <a:spcPct val="150000"/>
              </a:lnSpc>
            </a:pPr>
            <a:r>
              <a:rPr lang="en-US" altLang="zh-CN" sz="4000" b="1" dirty="0" smtClean="0">
                <a:solidFill>
                  <a:schemeClr val="bg2"/>
                </a:solidFill>
                <a:latin typeface="微软雅黑" panose="020B0503020204020204" pitchFamily="34" charset="-122"/>
                <a:ea typeface="微软雅黑" panose="020B0503020204020204" pitchFamily="34" charset="-122"/>
              </a:rPr>
              <a:t>Lessons 8-10</a:t>
            </a:r>
            <a:endParaRPr lang="en-US" altLang="zh-CN" sz="4000" b="1" dirty="0">
              <a:solidFill>
                <a:schemeClr val="bg2"/>
              </a:solidFill>
              <a:latin typeface="微软雅黑" panose="020B0503020204020204" pitchFamily="34" charset="-122"/>
              <a:ea typeface="微软雅黑" panose="020B0503020204020204" pitchFamily="34" charset="-122"/>
            </a:endParaRPr>
          </a:p>
          <a:p>
            <a:pPr algn="ctr">
              <a:lnSpc>
                <a:spcPct val="150000"/>
              </a:lnSpc>
            </a:pPr>
            <a:r>
              <a:rPr lang="en-US" altLang="zh-CN" sz="4000" b="1" dirty="0" smtClean="0">
                <a:solidFill>
                  <a:schemeClr val="bg2"/>
                </a:solidFill>
                <a:latin typeface="微软雅黑" panose="020B0503020204020204" pitchFamily="34" charset="-122"/>
                <a:ea typeface="微软雅黑" panose="020B0503020204020204" pitchFamily="34" charset="-122"/>
              </a:rPr>
              <a:t>Interpreting on Tourism</a:t>
            </a:r>
            <a:endParaRPr lang="en-US" altLang="zh-CN" sz="3200" b="1" dirty="0" smtClean="0">
              <a:solidFill>
                <a:schemeClr val="bg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5920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7" name="Text Box 2"/>
          <p:cNvSpPr txBox="1">
            <a:spLocks noChangeArrowheads="1"/>
          </p:cNvSpPr>
          <p:nvPr/>
        </p:nvSpPr>
        <p:spPr bwMode="auto">
          <a:xfrm>
            <a:off x="691444" y="1370730"/>
            <a:ext cx="10789818" cy="47089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 typeface="Wingdings" panose="05000000000000000000" pitchFamily="2" charset="2"/>
              <a:buNone/>
            </a:pPr>
            <a:r>
              <a:rPr lang="zh-CN" altLang="en-US" sz="2400" dirty="0"/>
              <a:t>在</a:t>
            </a:r>
            <a:r>
              <a:rPr lang="zh-CN" altLang="en-US" sz="2400" dirty="0">
                <a:solidFill>
                  <a:srgbClr val="FF0000"/>
                </a:solidFill>
              </a:rPr>
              <a:t>广袤无垠</a:t>
            </a:r>
            <a:r>
              <a:rPr lang="zh-CN" altLang="en-US" sz="2400" dirty="0"/>
              <a:t>的中华大地，有着</a:t>
            </a:r>
            <a:r>
              <a:rPr lang="zh-CN" altLang="en-US" sz="2400" dirty="0">
                <a:solidFill>
                  <a:srgbClr val="FF0000"/>
                </a:solidFill>
              </a:rPr>
              <a:t>无数</a:t>
            </a:r>
            <a:r>
              <a:rPr lang="zh-CN" altLang="en-US" sz="2400" dirty="0">
                <a:solidFill>
                  <a:srgbClr val="0000FF"/>
                </a:solidFill>
              </a:rPr>
              <a:t>绚丽</a:t>
            </a:r>
            <a:r>
              <a:rPr lang="zh-CN" altLang="en-US" sz="2400" dirty="0">
                <a:solidFill>
                  <a:srgbClr val="00CC99"/>
                </a:solidFill>
              </a:rPr>
              <a:t>多姿</a:t>
            </a:r>
            <a:r>
              <a:rPr lang="zh-CN" altLang="en-US" sz="2400" dirty="0"/>
              <a:t>的自然景观，五千年的</a:t>
            </a:r>
            <a:r>
              <a:rPr lang="zh-CN" altLang="en-US" sz="2400" dirty="0">
                <a:solidFill>
                  <a:srgbClr val="FF0000"/>
                </a:solidFill>
              </a:rPr>
              <a:t>灿烂文化</a:t>
            </a:r>
            <a:r>
              <a:rPr lang="zh-CN" altLang="en-US" sz="2400" dirty="0"/>
              <a:t>把这</a:t>
            </a:r>
            <a:r>
              <a:rPr lang="zh-CN" altLang="en-US" sz="2400" dirty="0">
                <a:solidFill>
                  <a:srgbClr val="FF0000"/>
                </a:solidFill>
              </a:rPr>
              <a:t>如诗如画的江山</a:t>
            </a:r>
            <a:r>
              <a:rPr lang="zh-CN" altLang="en-US" sz="2400" dirty="0"/>
              <a:t>打扮得</a:t>
            </a:r>
            <a:r>
              <a:rPr lang="zh-CN" altLang="en-US" sz="2400" dirty="0">
                <a:solidFill>
                  <a:srgbClr val="FF0000"/>
                </a:solidFill>
              </a:rPr>
              <a:t>分外妖娆</a:t>
            </a:r>
            <a:r>
              <a:rPr lang="zh-CN" altLang="en-US" sz="2400" dirty="0"/>
              <a:t>。</a:t>
            </a:r>
          </a:p>
          <a:p>
            <a:pPr algn="just" eaLnBrk="1" hangingPunct="1">
              <a:spcBef>
                <a:spcPct val="50000"/>
              </a:spcBef>
              <a:buFont typeface="Wingdings" panose="05000000000000000000" pitchFamily="2" charset="2"/>
              <a:buNone/>
            </a:pPr>
            <a:r>
              <a:rPr lang="en-US" altLang="zh-CN" sz="2400" dirty="0">
                <a:latin typeface="Times New Roman" panose="02020603050405020304" pitchFamily="18" charset="0"/>
              </a:rPr>
              <a:t>The </a:t>
            </a:r>
            <a:r>
              <a:rPr lang="en-US" altLang="zh-CN" sz="2400" dirty="0">
                <a:solidFill>
                  <a:srgbClr val="FF0000"/>
                </a:solidFill>
                <a:latin typeface="Times New Roman" panose="02020603050405020304" pitchFamily="18" charset="0"/>
              </a:rPr>
              <a:t>boundless expanse of </a:t>
            </a:r>
            <a:r>
              <a:rPr lang="en-US" altLang="zh-CN" sz="2400" dirty="0">
                <a:latin typeface="Times New Roman" panose="02020603050405020304" pitchFamily="18" charset="0"/>
              </a:rPr>
              <a:t>the Chinese territory is </a:t>
            </a:r>
            <a:r>
              <a:rPr lang="en-US" altLang="zh-CN" sz="2400" u="sng" dirty="0">
                <a:latin typeface="Times New Roman" panose="02020603050405020304" pitchFamily="18" charset="0"/>
              </a:rPr>
              <a:t>dotted with </a:t>
            </a:r>
            <a:r>
              <a:rPr lang="en-US" altLang="zh-CN" sz="2400" dirty="0">
                <a:solidFill>
                  <a:srgbClr val="FF0000"/>
                </a:solidFill>
                <a:latin typeface="Times New Roman" panose="02020603050405020304" pitchFamily="18" charset="0"/>
              </a:rPr>
              <a:t>innumerable</a:t>
            </a:r>
            <a:r>
              <a:rPr lang="en-US" altLang="zh-CN" sz="2400" dirty="0">
                <a:latin typeface="Times New Roman" panose="02020603050405020304" pitchFamily="18" charset="0"/>
              </a:rPr>
              <a:t> sights of </a:t>
            </a:r>
            <a:r>
              <a:rPr lang="en-US" altLang="zh-CN" sz="2400" dirty="0">
                <a:solidFill>
                  <a:srgbClr val="FF0000"/>
                </a:solidFill>
                <a:latin typeface="Times New Roman" panose="02020603050405020304" pitchFamily="18" charset="0"/>
              </a:rPr>
              <a:t>gorgeous and varied </a:t>
            </a:r>
            <a:r>
              <a:rPr lang="en-US" altLang="zh-CN" sz="2400" dirty="0">
                <a:latin typeface="Times New Roman" panose="02020603050405020304" pitchFamily="18" charset="0"/>
              </a:rPr>
              <a:t>natural scenery. </a:t>
            </a:r>
            <a:r>
              <a:rPr lang="en-US" altLang="zh-CN" sz="2400" dirty="0" smtClean="0">
                <a:latin typeface="Times New Roman" panose="02020603050405020304" pitchFamily="18" charset="0"/>
              </a:rPr>
              <a:t>Five-thousand-year </a:t>
            </a:r>
            <a:r>
              <a:rPr lang="en-US" altLang="zh-CN" sz="2400" dirty="0" smtClean="0">
                <a:solidFill>
                  <a:srgbClr val="FF0000"/>
                </a:solidFill>
                <a:latin typeface="Times New Roman" panose="02020603050405020304" pitchFamily="18" charset="0"/>
              </a:rPr>
              <a:t>splendid </a:t>
            </a:r>
            <a:r>
              <a:rPr lang="en-US" altLang="zh-CN" sz="2400" dirty="0">
                <a:solidFill>
                  <a:srgbClr val="FF0000"/>
                </a:solidFill>
                <a:latin typeface="Times New Roman" panose="02020603050405020304" pitchFamily="18" charset="0"/>
              </a:rPr>
              <a:t>Chinese civilization </a:t>
            </a:r>
            <a:r>
              <a:rPr lang="en-US" altLang="zh-CN" sz="2400" dirty="0" smtClean="0">
                <a:latin typeface="Times New Roman" panose="02020603050405020304" pitchFamily="18" charset="0"/>
              </a:rPr>
              <a:t>has </a:t>
            </a:r>
            <a:r>
              <a:rPr lang="en-US" altLang="zh-CN" sz="2400" dirty="0">
                <a:latin typeface="Times New Roman" panose="02020603050405020304" pitchFamily="18" charset="0"/>
              </a:rPr>
              <a:t>contributed to the </a:t>
            </a:r>
            <a:r>
              <a:rPr lang="en-US" altLang="zh-CN" sz="2400" dirty="0">
                <a:solidFill>
                  <a:srgbClr val="FF0000"/>
                </a:solidFill>
                <a:latin typeface="Times New Roman" panose="02020603050405020304" pitchFamily="18" charset="0"/>
              </a:rPr>
              <a:t>extraordinary enchanting beauty </a:t>
            </a:r>
            <a:r>
              <a:rPr lang="en-US" altLang="zh-CN" sz="2400" dirty="0">
                <a:latin typeface="Times New Roman" panose="02020603050405020304" pitchFamily="18" charset="0"/>
              </a:rPr>
              <a:t>of this </a:t>
            </a:r>
            <a:r>
              <a:rPr lang="en-US" altLang="zh-CN" sz="2400" dirty="0">
                <a:solidFill>
                  <a:srgbClr val="FF0000"/>
                </a:solidFill>
                <a:latin typeface="Times New Roman" panose="02020603050405020304" pitchFamily="18" charset="0"/>
              </a:rPr>
              <a:t>poetic and picturesque land</a:t>
            </a:r>
            <a:r>
              <a:rPr lang="en-US" altLang="zh-CN" sz="2400" dirty="0">
                <a:latin typeface="Times New Roman" panose="02020603050405020304" pitchFamily="18" charset="0"/>
              </a:rPr>
              <a:t>.</a:t>
            </a:r>
          </a:p>
          <a:p>
            <a:pPr algn="just" eaLnBrk="1" hangingPunct="1">
              <a:spcBef>
                <a:spcPct val="50000"/>
              </a:spcBef>
              <a:buFont typeface="Wingdings" panose="05000000000000000000" pitchFamily="2" charset="2"/>
              <a:buNone/>
            </a:pPr>
            <a:r>
              <a:rPr lang="zh-CN" altLang="en-US" sz="2400" dirty="0"/>
              <a:t>泰山将自然景观和文化景观完美地融为一体，山上有无以计数的</a:t>
            </a:r>
            <a:r>
              <a:rPr lang="zh-CN" altLang="en-US" sz="2400" dirty="0">
                <a:solidFill>
                  <a:srgbClr val="FF0000"/>
                </a:solidFill>
              </a:rPr>
              <a:t>奇石、古松、石桥、庙宇、亭阁、古塔、殿堂</a:t>
            </a:r>
            <a:r>
              <a:rPr lang="zh-CN" altLang="en-US" sz="2400" dirty="0"/>
              <a:t>。</a:t>
            </a:r>
          </a:p>
          <a:p>
            <a:pPr algn="just" eaLnBrk="1" hangingPunct="1">
              <a:spcBef>
                <a:spcPct val="50000"/>
              </a:spcBef>
              <a:buFont typeface="Wingdings" panose="05000000000000000000" pitchFamily="2" charset="2"/>
              <a:buNone/>
            </a:pPr>
            <a:r>
              <a:rPr lang="en-US" altLang="zh-CN" sz="2400" dirty="0">
                <a:latin typeface="Times New Roman" panose="02020603050405020304" pitchFamily="18" charset="0"/>
              </a:rPr>
              <a:t>Mount Tai is </a:t>
            </a:r>
            <a:r>
              <a:rPr lang="en-US" altLang="zh-CN" sz="2400" dirty="0">
                <a:solidFill>
                  <a:srgbClr val="FF0000"/>
                </a:solidFill>
                <a:latin typeface="Times New Roman" panose="02020603050405020304" pitchFamily="18" charset="0"/>
              </a:rPr>
              <a:t>a perfect example of </a:t>
            </a:r>
            <a:r>
              <a:rPr lang="en-US" altLang="zh-CN" sz="2400" dirty="0">
                <a:latin typeface="Times New Roman" panose="02020603050405020304" pitchFamily="18" charset="0"/>
              </a:rPr>
              <a:t>the kind of mountain resort that </a:t>
            </a:r>
            <a:r>
              <a:rPr lang="en-US" altLang="zh-CN" sz="2400" dirty="0">
                <a:solidFill>
                  <a:srgbClr val="FF0000"/>
                </a:solidFill>
                <a:latin typeface="Times New Roman" panose="02020603050405020304" pitchFamily="18" charset="0"/>
              </a:rPr>
              <a:t>embodies</a:t>
            </a:r>
            <a:r>
              <a:rPr lang="en-US" altLang="zh-CN" sz="2400" dirty="0">
                <a:latin typeface="Times New Roman" panose="02020603050405020304" pitchFamily="18" charset="0"/>
              </a:rPr>
              <a:t> natural scenery and cultural heritage, boasting numerous </a:t>
            </a:r>
            <a:r>
              <a:rPr lang="en-US" altLang="zh-CN" sz="2400" dirty="0">
                <a:solidFill>
                  <a:srgbClr val="FF0000"/>
                </a:solidFill>
                <a:latin typeface="Times New Roman" panose="02020603050405020304" pitchFamily="18" charset="0"/>
              </a:rPr>
              <a:t>grotesque rock formations</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age-old pine trees</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stone bridges</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temples</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pavilions</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pagodas</a:t>
            </a:r>
            <a:r>
              <a:rPr lang="en-US" altLang="zh-CN" sz="2400" dirty="0">
                <a:latin typeface="Times New Roman" panose="02020603050405020304" pitchFamily="18" charset="0"/>
              </a:rPr>
              <a:t>, and </a:t>
            </a:r>
            <a:r>
              <a:rPr lang="en-US" altLang="zh-CN" sz="2400" dirty="0">
                <a:solidFill>
                  <a:srgbClr val="FF0000"/>
                </a:solidFill>
                <a:latin typeface="Times New Roman" panose="02020603050405020304" pitchFamily="18" charset="0"/>
              </a:rPr>
              <a:t>halls</a:t>
            </a:r>
            <a:r>
              <a:rPr lang="en-US" altLang="zh-CN" sz="2400" dirty="0">
                <a:latin typeface="Times New Roman" panose="02020603050405020304" pitchFamily="18" charset="0"/>
              </a:rPr>
              <a:t>.</a:t>
            </a:r>
          </a:p>
        </p:txBody>
      </p:sp>
    </p:spTree>
    <p:extLst>
      <p:ext uri="{BB962C8B-B14F-4D97-AF65-F5344CB8AC3E}">
        <p14:creationId xmlns:p14="http://schemas.microsoft.com/office/powerpoint/2010/main" val="405520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up)">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checkerboard(across)">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7" name="Text Box 2"/>
          <p:cNvSpPr txBox="1">
            <a:spLocks noChangeArrowheads="1"/>
          </p:cNvSpPr>
          <p:nvPr/>
        </p:nvSpPr>
        <p:spPr bwMode="auto">
          <a:xfrm>
            <a:off x="762000" y="1447800"/>
            <a:ext cx="10510520" cy="39703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 typeface="Wingdings" panose="05000000000000000000" pitchFamily="2" charset="2"/>
              <a:buNone/>
            </a:pPr>
            <a:r>
              <a:rPr lang="zh-CN" altLang="en-US" sz="2400" dirty="0"/>
              <a:t>名胜古迹数不胜数，尤其是</a:t>
            </a:r>
            <a:r>
              <a:rPr lang="zh-CN" altLang="en-US" sz="2400" dirty="0">
                <a:solidFill>
                  <a:srgbClr val="FF0000"/>
                </a:solidFill>
              </a:rPr>
              <a:t>历代文人雅士墨客</a:t>
            </a:r>
            <a:r>
              <a:rPr lang="zh-CN" altLang="en-US" sz="2400" dirty="0"/>
              <a:t>所留下的</a:t>
            </a:r>
            <a:r>
              <a:rPr lang="en-US" altLang="zh-CN" sz="2400" dirty="0"/>
              <a:t>1300</a:t>
            </a:r>
            <a:r>
              <a:rPr lang="zh-CN" altLang="en-US" sz="2400" dirty="0">
                <a:solidFill>
                  <a:srgbClr val="FF0000"/>
                </a:solidFill>
              </a:rPr>
              <a:t>石刻碑文</a:t>
            </a:r>
            <a:r>
              <a:rPr lang="zh-CN" altLang="en-US" sz="2400" dirty="0"/>
              <a:t>，领游客目不暇接，</a:t>
            </a:r>
            <a:r>
              <a:rPr lang="zh-CN" altLang="en-US" sz="2400" dirty="0">
                <a:solidFill>
                  <a:srgbClr val="FF0000"/>
                </a:solidFill>
              </a:rPr>
              <a:t>叹为观止</a:t>
            </a:r>
            <a:r>
              <a:rPr lang="zh-CN" altLang="en-US" sz="2400" dirty="0"/>
              <a:t>。</a:t>
            </a:r>
          </a:p>
          <a:p>
            <a:pPr algn="just" eaLnBrk="1" hangingPunct="1">
              <a:spcBef>
                <a:spcPct val="50000"/>
              </a:spcBef>
              <a:buFont typeface="Wingdings" panose="05000000000000000000" pitchFamily="2" charset="2"/>
              <a:buNone/>
            </a:pPr>
            <a:r>
              <a:rPr lang="en-US" altLang="zh-CN" sz="2400" dirty="0">
                <a:latin typeface="Times New Roman" panose="02020603050405020304" pitchFamily="18" charset="0"/>
              </a:rPr>
              <a:t>In particular, tourists will invariantly </a:t>
            </a:r>
            <a:r>
              <a:rPr lang="en-US" altLang="zh-CN" sz="2400" dirty="0">
                <a:solidFill>
                  <a:srgbClr val="FF0000"/>
                </a:solidFill>
                <a:latin typeface="Times New Roman" panose="02020603050405020304" pitchFamily="18" charset="0"/>
              </a:rPr>
              <a:t>marvel at </a:t>
            </a:r>
            <a:r>
              <a:rPr lang="en-US" altLang="zh-CN" sz="2400" dirty="0">
                <a:latin typeface="Times New Roman" panose="02020603050405020304" pitchFamily="18" charset="0"/>
              </a:rPr>
              <a:t>the vast number of </a:t>
            </a:r>
            <a:r>
              <a:rPr lang="en-US" altLang="zh-CN" sz="2400" dirty="0">
                <a:solidFill>
                  <a:srgbClr val="FF0000"/>
                </a:solidFill>
                <a:latin typeface="Times New Roman" panose="02020603050405020304" pitchFamily="18" charset="0"/>
              </a:rPr>
              <a:t>stone</a:t>
            </a:r>
            <a:r>
              <a:rPr lang="en-US" altLang="zh-CN" sz="2400" dirty="0">
                <a:solidFill>
                  <a:srgbClr val="FFFF00"/>
                </a:solidFill>
                <a:latin typeface="Times New Roman" panose="02020603050405020304" pitchFamily="18" charset="0"/>
              </a:rPr>
              <a:t> </a:t>
            </a:r>
            <a:r>
              <a:rPr lang="en-US" altLang="zh-CN" sz="2400" dirty="0">
                <a:solidFill>
                  <a:srgbClr val="FF0000"/>
                </a:solidFill>
                <a:latin typeface="Times New Roman" panose="02020603050405020304" pitchFamily="18" charset="0"/>
              </a:rPr>
              <a:t>inscriptions</a:t>
            </a:r>
            <a:r>
              <a:rPr lang="en-US" altLang="zh-CN" sz="2400" dirty="0">
                <a:latin typeface="Times New Roman" panose="02020603050405020304" pitchFamily="18" charset="0"/>
              </a:rPr>
              <a:t> left in more than 1,300 places by </a:t>
            </a:r>
            <a:r>
              <a:rPr lang="en-US" altLang="zh-CN" sz="2400" dirty="0">
                <a:solidFill>
                  <a:srgbClr val="FF0000"/>
                </a:solidFill>
                <a:latin typeface="Times New Roman" panose="02020603050405020304" pitchFamily="18" charset="0"/>
              </a:rPr>
              <a:t>famous ancient writers, scholars and calligraphers of various dynasties</a:t>
            </a:r>
            <a:r>
              <a:rPr lang="en-US" altLang="zh-CN" sz="2400" dirty="0">
                <a:latin typeface="Times New Roman" panose="02020603050405020304" pitchFamily="18" charset="0"/>
              </a:rPr>
              <a:t>.</a:t>
            </a:r>
          </a:p>
          <a:p>
            <a:pPr algn="just" eaLnBrk="1" hangingPunct="1">
              <a:spcBef>
                <a:spcPct val="50000"/>
              </a:spcBef>
              <a:buFont typeface="Wingdings" panose="05000000000000000000" pitchFamily="2" charset="2"/>
              <a:buNone/>
            </a:pPr>
            <a:r>
              <a:rPr lang="zh-CN" altLang="en-US" sz="2400" dirty="0"/>
              <a:t>壮观的自然风景以及不可计数的历史名胜，激发了古代文人墨客，为之舞文弄墨，创作了无数经典佳作。</a:t>
            </a:r>
          </a:p>
          <a:p>
            <a:pPr algn="just" eaLnBrk="1" hangingPunct="1">
              <a:spcBef>
                <a:spcPct val="50000"/>
              </a:spcBef>
              <a:buFont typeface="Wingdings" panose="05000000000000000000" pitchFamily="2" charset="2"/>
              <a:buNone/>
            </a:pPr>
            <a:r>
              <a:rPr lang="en-US" altLang="zh-CN" sz="2400" dirty="0">
                <a:latin typeface="Times New Roman" panose="02020603050405020304" pitchFamily="18" charset="0"/>
              </a:rPr>
              <a:t>Its landscape and numerous historical sites have inspired many great classics of ancient writers, scholars and calligraphers. </a:t>
            </a:r>
          </a:p>
        </p:txBody>
      </p:sp>
    </p:spTree>
    <p:extLst>
      <p:ext uri="{BB962C8B-B14F-4D97-AF65-F5344CB8AC3E}">
        <p14:creationId xmlns:p14="http://schemas.microsoft.com/office/powerpoint/2010/main" val="14348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checkerboard(across)">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checkerboard(across)">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7" name="Text Box 2"/>
          <p:cNvSpPr txBox="1">
            <a:spLocks noChangeArrowheads="1"/>
          </p:cNvSpPr>
          <p:nvPr/>
        </p:nvSpPr>
        <p:spPr bwMode="auto">
          <a:xfrm>
            <a:off x="759310" y="1572260"/>
            <a:ext cx="10726569" cy="360098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2400" dirty="0">
                <a:latin typeface="Times New Roman" panose="02020603050405020304" pitchFamily="18" charset="0"/>
              </a:rPr>
              <a:t>A series of </a:t>
            </a:r>
            <a:r>
              <a:rPr lang="en-US" altLang="zh-CN" sz="2400" dirty="0">
                <a:solidFill>
                  <a:srgbClr val="FF0000"/>
                </a:solidFill>
                <a:latin typeface="Times New Roman" panose="02020603050405020304" pitchFamily="18" charset="0"/>
              </a:rPr>
              <a:t>geological and historical accidents </a:t>
            </a:r>
            <a:r>
              <a:rPr lang="en-US" altLang="zh-CN" sz="2400" dirty="0">
                <a:latin typeface="Times New Roman" panose="02020603050405020304" pitchFamily="18" charset="0"/>
              </a:rPr>
              <a:t>has made Australia one of the world’s most attractive </a:t>
            </a:r>
            <a:r>
              <a:rPr lang="en-US" altLang="zh-CN" sz="2400" dirty="0" smtClean="0">
                <a:latin typeface="Times New Roman" panose="02020603050405020304" pitchFamily="18" charset="0"/>
              </a:rPr>
              <a:t>countries </a:t>
            </a:r>
            <a:r>
              <a:rPr lang="en-US" altLang="zh-CN" sz="2400" dirty="0">
                <a:latin typeface="Times New Roman" panose="02020603050405020304" pitchFamily="18" charset="0"/>
              </a:rPr>
              <a:t>from the tourist’s viewpoint.</a:t>
            </a:r>
          </a:p>
          <a:p>
            <a:pPr eaLnBrk="1" hangingPunct="1">
              <a:spcBef>
                <a:spcPct val="50000"/>
              </a:spcBef>
              <a:buFont typeface="Wingdings" panose="05000000000000000000" pitchFamily="2" charset="2"/>
              <a:buNone/>
            </a:pPr>
            <a:r>
              <a:rPr lang="zh-CN" altLang="en-US" sz="2400" dirty="0">
                <a:latin typeface="Times New Roman" panose="02020603050405020304" pitchFamily="18" charset="0"/>
              </a:rPr>
              <a:t>地质史上，这块土地的地貌形态发生了一系列变化，澳大利亚在旅游者眼中成了世界上最吸引人的国家之一。</a:t>
            </a:r>
          </a:p>
          <a:p>
            <a:pPr eaLnBrk="1" hangingPunct="1">
              <a:spcBef>
                <a:spcPct val="50000"/>
              </a:spcBef>
              <a:buFont typeface="Wingdings" panose="05000000000000000000" pitchFamily="2" charset="2"/>
              <a:buNone/>
            </a:pPr>
            <a:r>
              <a:rPr lang="en-US" altLang="zh-CN" sz="2400" dirty="0">
                <a:latin typeface="Times New Roman" panose="02020603050405020304" pitchFamily="18" charset="0"/>
              </a:rPr>
              <a:t>The vast movements of </a:t>
            </a:r>
            <a:r>
              <a:rPr lang="en-US" altLang="zh-CN" sz="2400" dirty="0">
                <a:solidFill>
                  <a:srgbClr val="FF0000"/>
                </a:solidFill>
                <a:latin typeface="Times New Roman" panose="02020603050405020304" pitchFamily="18" charset="0"/>
              </a:rPr>
              <a:t>the earth’s crust </a:t>
            </a:r>
            <a:r>
              <a:rPr lang="en-US" altLang="zh-CN" sz="2400" dirty="0">
                <a:latin typeface="Times New Roman" panose="02020603050405020304" pitchFamily="18" charset="0"/>
              </a:rPr>
              <a:t>created a vast land of Australia, isolated it and positioned it across </a:t>
            </a:r>
            <a:r>
              <a:rPr lang="en-US" altLang="zh-CN" sz="2400" dirty="0">
                <a:solidFill>
                  <a:srgbClr val="FF0000"/>
                </a:solidFill>
                <a:latin typeface="Times New Roman" panose="02020603050405020304" pitchFamily="18" charset="0"/>
              </a:rPr>
              <a:t>the tropical and temperate climatic zones</a:t>
            </a:r>
            <a:r>
              <a:rPr lang="en-US" altLang="zh-CN" sz="2400" dirty="0">
                <a:latin typeface="Times New Roman" panose="02020603050405020304" pitchFamily="18" charset="0"/>
              </a:rPr>
              <a:t>.</a:t>
            </a:r>
          </a:p>
          <a:p>
            <a:pPr eaLnBrk="1" hangingPunct="1">
              <a:spcBef>
                <a:spcPct val="50000"/>
              </a:spcBef>
              <a:buFont typeface="Wingdings" panose="05000000000000000000" pitchFamily="2" charset="2"/>
              <a:buNone/>
            </a:pPr>
            <a:r>
              <a:rPr lang="zh-CN" altLang="en-US" sz="2400" dirty="0">
                <a:latin typeface="Times New Roman" panose="02020603050405020304" pitchFamily="18" charset="0"/>
              </a:rPr>
              <a:t>地壳的剧烈运动使澳大利亚成了幅员辽阔，与大陆分离，地处温热带地区的国家。</a:t>
            </a:r>
          </a:p>
        </p:txBody>
      </p:sp>
    </p:spTree>
    <p:extLst>
      <p:ext uri="{BB962C8B-B14F-4D97-AF65-F5344CB8AC3E}">
        <p14:creationId xmlns:p14="http://schemas.microsoft.com/office/powerpoint/2010/main" val="264656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checkerboard(across)">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checkerboard(across)">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7" name="Text Box 2"/>
          <p:cNvSpPr txBox="1">
            <a:spLocks noChangeArrowheads="1"/>
          </p:cNvSpPr>
          <p:nvPr/>
        </p:nvSpPr>
        <p:spPr bwMode="auto">
          <a:xfrm>
            <a:off x="954248" y="1452010"/>
            <a:ext cx="10181112" cy="452431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en-US" altLang="zh-CN" sz="2400" dirty="0">
                <a:latin typeface="Times New Roman" panose="02020603050405020304" pitchFamily="18" charset="0"/>
              </a:rPr>
              <a:t>The tourist will </a:t>
            </a:r>
            <a:r>
              <a:rPr lang="en-US" altLang="zh-CN" sz="2400" dirty="0">
                <a:solidFill>
                  <a:srgbClr val="FF0000"/>
                </a:solidFill>
                <a:latin typeface="Times New Roman" panose="02020603050405020304" pitchFamily="18" charset="0"/>
              </a:rPr>
              <a:t>admire</a:t>
            </a:r>
            <a:r>
              <a:rPr lang="en-US" altLang="zh-CN" sz="2400" dirty="0">
                <a:latin typeface="Times New Roman" panose="02020603050405020304" pitchFamily="18" charset="0"/>
              </a:rPr>
              <a:t> a wide array of </a:t>
            </a:r>
            <a:r>
              <a:rPr lang="en-US" altLang="zh-CN" sz="2400" dirty="0">
                <a:solidFill>
                  <a:srgbClr val="FF0000"/>
                </a:solidFill>
                <a:latin typeface="Times New Roman" panose="02020603050405020304" pitchFamily="18" charset="0"/>
              </a:rPr>
              <a:t>unique and intriguing fauna and flora</a:t>
            </a:r>
            <a:r>
              <a:rPr lang="en-US" altLang="zh-CN" sz="2400" dirty="0">
                <a:latin typeface="Times New Roman" panose="02020603050405020304" pitchFamily="18" charset="0"/>
              </a:rPr>
              <a:t>, a comfortable and sunny climate</a:t>
            </a:r>
            <a:r>
              <a:rPr lang="zh-CN" altLang="en-US" sz="2400" dirty="0">
                <a:latin typeface="Times New Roman" panose="02020603050405020304" pitchFamily="18" charset="0"/>
              </a:rPr>
              <a:t>，</a:t>
            </a:r>
            <a:r>
              <a:rPr lang="en-US" altLang="zh-CN" sz="2400" dirty="0">
                <a:latin typeface="Times New Roman" panose="02020603050405020304" pitchFamily="18" charset="0"/>
              </a:rPr>
              <a:t>and an interesting, cosmopolitan and friendly people.</a:t>
            </a:r>
          </a:p>
          <a:p>
            <a:pPr eaLnBrk="1" hangingPunct="1">
              <a:buFont typeface="Wingdings" panose="05000000000000000000" pitchFamily="2" charset="2"/>
              <a:buNone/>
            </a:pPr>
            <a:r>
              <a:rPr lang="zh-CN" altLang="en-US" sz="2400" dirty="0">
                <a:latin typeface="Times New Roman" panose="02020603050405020304" pitchFamily="18" charset="0"/>
              </a:rPr>
              <a:t>游客无不为澳大利亚境内的各种</a:t>
            </a:r>
            <a:r>
              <a:rPr lang="zh-CN" altLang="en-US" sz="2400" dirty="0">
                <a:solidFill>
                  <a:srgbClr val="FF0000"/>
                </a:solidFill>
                <a:latin typeface="Times New Roman" panose="02020603050405020304" pitchFamily="18" charset="0"/>
              </a:rPr>
              <a:t>珍禽奇兽和奇花异草</a:t>
            </a:r>
            <a:r>
              <a:rPr lang="zh-CN" altLang="en-US" sz="2400" dirty="0">
                <a:latin typeface="Times New Roman" panose="02020603050405020304" pitchFamily="18" charset="0"/>
              </a:rPr>
              <a:t>所折服。这里有充足的阳光和宜人的气候，澳洲人富有情趣，和蔼友善，他们对待游客颇有四海一家的胸襟，领前来观光的游客赞不绝口。</a:t>
            </a:r>
          </a:p>
          <a:p>
            <a:pPr eaLnBrk="1" hangingPunct="1">
              <a:spcBef>
                <a:spcPct val="50000"/>
              </a:spcBef>
              <a:buFont typeface="Wingdings" panose="05000000000000000000" pitchFamily="2" charset="2"/>
              <a:buNone/>
            </a:pPr>
            <a:r>
              <a:rPr lang="en-US" altLang="zh-CN" sz="2400" dirty="0">
                <a:latin typeface="Times New Roman" panose="02020603050405020304" pitchFamily="18" charset="0"/>
              </a:rPr>
              <a:t>There are a variety of restaurants </a:t>
            </a:r>
            <a:r>
              <a:rPr lang="en-US" altLang="zh-CN" sz="2400" dirty="0">
                <a:solidFill>
                  <a:srgbClr val="FF0000"/>
                </a:solidFill>
                <a:latin typeface="Times New Roman" panose="02020603050405020304" pitchFamily="18" charset="0"/>
              </a:rPr>
              <a:t>to suit all tastes and pockets</a:t>
            </a:r>
            <a:r>
              <a:rPr lang="en-US" altLang="zh-CN" sz="2400" dirty="0">
                <a:latin typeface="Times New Roman" panose="02020603050405020304" pitchFamily="18" charset="0"/>
              </a:rPr>
              <a:t>, from top-class restaurants with international cuisine to small coffee shops serving snacks.</a:t>
            </a:r>
          </a:p>
          <a:p>
            <a:pPr eaLnBrk="1" hangingPunct="1">
              <a:spcBef>
                <a:spcPct val="50000"/>
              </a:spcBef>
              <a:buFont typeface="Wingdings" panose="05000000000000000000" pitchFamily="2" charset="2"/>
              <a:buNone/>
            </a:pPr>
            <a:r>
              <a:rPr lang="zh-CN" altLang="en-US" sz="2400" dirty="0">
                <a:latin typeface="Times New Roman" panose="02020603050405020304" pitchFamily="18" charset="0"/>
              </a:rPr>
              <a:t>在澳大利亚可以找到各式各样的餐馆，从具有国际烹饪水准的一流豪华饭店，到供应快餐的小咖啡馆，各种风味，应有尽有，可以满足各类顾客不同的口味和价位要求。</a:t>
            </a:r>
          </a:p>
        </p:txBody>
      </p:sp>
    </p:spTree>
    <p:extLst>
      <p:ext uri="{BB962C8B-B14F-4D97-AF65-F5344CB8AC3E}">
        <p14:creationId xmlns:p14="http://schemas.microsoft.com/office/powerpoint/2010/main" val="207782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checkerboard(across)">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checkerboard(across)">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1090663"/>
            <a:ext cx="4416146"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2.3 Extension: More expressions</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12" name="Text Box 2"/>
          <p:cNvSpPr txBox="1">
            <a:spLocks noChangeArrowheads="1"/>
          </p:cNvSpPr>
          <p:nvPr/>
        </p:nvSpPr>
        <p:spPr bwMode="auto">
          <a:xfrm>
            <a:off x="1883980" y="2105306"/>
            <a:ext cx="7165891" cy="22529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lnSpc>
                <a:spcPct val="70000"/>
              </a:lnSpc>
              <a:spcBef>
                <a:spcPct val="50000"/>
              </a:spcBef>
              <a:buFont typeface="Wingdings" panose="05000000000000000000" pitchFamily="2" charset="2"/>
              <a:buNone/>
            </a:pPr>
            <a:r>
              <a:rPr lang="en-US" altLang="zh-CN" sz="3600" b="1" dirty="0">
                <a:solidFill>
                  <a:srgbClr val="FFFF00"/>
                </a:solidFill>
                <a:latin typeface="Times New Roman" panose="02020603050405020304" pitchFamily="18" charset="0"/>
              </a:rPr>
              <a:t> </a:t>
            </a:r>
            <a:r>
              <a:rPr lang="en-US" altLang="zh-CN" dirty="0">
                <a:latin typeface="Times New Roman" panose="02020603050405020304" pitchFamily="18" charset="0"/>
              </a:rPr>
              <a:t>      </a:t>
            </a:r>
            <a:r>
              <a:rPr lang="en-US" altLang="zh-CN" dirty="0" smtClean="0">
                <a:latin typeface="Times New Roman" panose="02020603050405020304" pitchFamily="18" charset="0"/>
              </a:rPr>
              <a:t>Pages 75-76: </a:t>
            </a:r>
            <a:endParaRPr lang="en-US" altLang="zh-CN" dirty="0">
              <a:latin typeface="Times New Roman" panose="02020603050405020304" pitchFamily="18" charset="0"/>
            </a:endParaRPr>
          </a:p>
          <a:p>
            <a:pPr eaLnBrk="1" hangingPunct="1">
              <a:lnSpc>
                <a:spcPct val="70000"/>
              </a:lnSpc>
              <a:spcBef>
                <a:spcPct val="50000"/>
              </a:spcBef>
              <a:buFont typeface="Wingdings" panose="05000000000000000000" pitchFamily="2" charset="2"/>
              <a:buNone/>
            </a:pPr>
            <a:r>
              <a:rPr lang="en-US" altLang="zh-CN" dirty="0">
                <a:latin typeface="Times New Roman" panose="02020603050405020304" pitchFamily="18" charset="0"/>
              </a:rPr>
              <a:t>          </a:t>
            </a:r>
            <a:r>
              <a:rPr lang="en-US" altLang="zh-CN" dirty="0" smtClean="0">
                <a:latin typeface="Times New Roman" panose="02020603050405020304" pitchFamily="18" charset="0"/>
              </a:rPr>
              <a:t>     More </a:t>
            </a:r>
            <a:r>
              <a:rPr lang="en-US" altLang="zh-CN" dirty="0">
                <a:latin typeface="Times New Roman" panose="02020603050405020304" pitchFamily="18" charset="0"/>
              </a:rPr>
              <a:t>scenic and historic spots </a:t>
            </a:r>
          </a:p>
          <a:p>
            <a:pPr eaLnBrk="1" hangingPunct="1">
              <a:lnSpc>
                <a:spcPct val="70000"/>
              </a:lnSpc>
              <a:spcBef>
                <a:spcPct val="50000"/>
              </a:spcBef>
              <a:buFont typeface="Wingdings" panose="05000000000000000000" pitchFamily="2" charset="2"/>
              <a:buNone/>
            </a:pPr>
            <a:r>
              <a:rPr lang="en-US" altLang="zh-CN" dirty="0">
                <a:latin typeface="Times New Roman" panose="02020603050405020304" pitchFamily="18" charset="0"/>
              </a:rPr>
              <a:t>      </a:t>
            </a:r>
            <a:r>
              <a:rPr lang="en-US" altLang="zh-CN" dirty="0" smtClean="0">
                <a:latin typeface="Times New Roman" panose="02020603050405020304" pitchFamily="18" charset="0"/>
              </a:rPr>
              <a:t>Pages 76-77:</a:t>
            </a:r>
            <a:endParaRPr lang="en-US" altLang="zh-CN" dirty="0">
              <a:latin typeface="Times New Roman" panose="02020603050405020304" pitchFamily="18" charset="0"/>
            </a:endParaRPr>
          </a:p>
          <a:p>
            <a:pPr eaLnBrk="1" hangingPunct="1">
              <a:lnSpc>
                <a:spcPct val="70000"/>
              </a:lnSpc>
              <a:spcBef>
                <a:spcPct val="50000"/>
              </a:spcBef>
              <a:buFont typeface="Wingdings" panose="05000000000000000000" pitchFamily="2" charset="2"/>
              <a:buNone/>
            </a:pPr>
            <a:r>
              <a:rPr lang="en-US" altLang="zh-CN" dirty="0">
                <a:latin typeface="Times New Roman" panose="02020603050405020304" pitchFamily="18" charset="0"/>
              </a:rPr>
              <a:t>           </a:t>
            </a:r>
            <a:r>
              <a:rPr lang="en-US" altLang="zh-CN" dirty="0" smtClean="0">
                <a:latin typeface="Times New Roman" panose="02020603050405020304" pitchFamily="18" charset="0"/>
              </a:rPr>
              <a:t>    More </a:t>
            </a:r>
            <a:r>
              <a:rPr lang="en-US" altLang="zh-CN" dirty="0">
                <a:latin typeface="Times New Roman" panose="02020603050405020304" pitchFamily="18" charset="0"/>
              </a:rPr>
              <a:t>expressions</a:t>
            </a:r>
            <a:r>
              <a:rPr lang="en-US" altLang="zh-CN" dirty="0" smtClean="0">
                <a:latin typeface="Times New Roman" panose="02020603050405020304" pitchFamily="18" charset="0"/>
              </a:rPr>
              <a:t>.</a:t>
            </a:r>
            <a:endParaRPr lang="en-US" altLang="zh-CN" dirty="0">
              <a:latin typeface="Times New Roman" panose="02020603050405020304" pitchFamily="18" charset="0"/>
            </a:endParaRPr>
          </a:p>
        </p:txBody>
      </p:sp>
    </p:spTree>
    <p:extLst>
      <p:ext uri="{BB962C8B-B14F-4D97-AF65-F5344CB8AC3E}">
        <p14:creationId xmlns:p14="http://schemas.microsoft.com/office/powerpoint/2010/main" val="1444015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1022487" y="961010"/>
            <a:ext cx="2314391"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3.1 Sentences</a:t>
            </a:r>
            <a:endParaRPr lang="en-US" altLang="zh-CN" sz="2400" dirty="0">
              <a:solidFill>
                <a:schemeClr val="folHlink"/>
              </a:solidFill>
              <a:latin typeface="Times New Roman" panose="02020603050405020304" pitchFamily="18" charset="0"/>
            </a:endParaRPr>
          </a:p>
        </p:txBody>
      </p:sp>
      <p:sp>
        <p:nvSpPr>
          <p:cNvPr id="8"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3. </a:t>
            </a:r>
            <a:r>
              <a:rPr lang="en-US" altLang="zh-CN" sz="3200" b="1" dirty="0" smtClean="0">
                <a:solidFill>
                  <a:srgbClr val="FFFF00"/>
                </a:solidFill>
                <a:latin typeface="Times New Roman" panose="02020603050405020304" pitchFamily="18" charset="0"/>
              </a:rPr>
              <a:t>Sight interpreting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9" name="Rectangle 3"/>
          <p:cNvSpPr txBox="1">
            <a:spLocks noRot="1" noChangeArrowheads="1"/>
          </p:cNvSpPr>
          <p:nvPr/>
        </p:nvSpPr>
        <p:spPr>
          <a:xfrm>
            <a:off x="609600" y="1597080"/>
            <a:ext cx="10993120" cy="4448878"/>
          </a:xfrm>
          <a:prstGeom prst="rect">
            <a:avLst/>
          </a:prstGeom>
          <a:ln>
            <a:solidFill>
              <a:schemeClr val="tx1"/>
            </a:solidFill>
          </a:ln>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ts val="2400"/>
              </a:lnSpc>
              <a:spcBef>
                <a:spcPct val="20000"/>
              </a:spcBef>
              <a:buClr>
                <a:schemeClr val="hlink"/>
              </a:buClr>
              <a:buFont typeface="Wingdings" panose="05000000000000000000" pitchFamily="2" charset="2"/>
              <a:buNone/>
              <a:defRPr/>
            </a:pPr>
            <a:r>
              <a:rPr lang="en-US" altLang="zh-CN" sz="2400" b="1" dirty="0" smtClean="0">
                <a:latin typeface="Times New Roman" panose="02020603050405020304" pitchFamily="18" charset="0"/>
                <a:cs typeface="Times New Roman" panose="02020603050405020304" pitchFamily="18" charset="0"/>
              </a:rPr>
              <a:t>1) Each </a:t>
            </a:r>
            <a:r>
              <a:rPr lang="en-US" altLang="zh-CN" sz="2400" b="1" dirty="0">
                <a:latin typeface="Times New Roman" panose="02020603050405020304" pitchFamily="18" charset="0"/>
                <a:cs typeface="Times New Roman" panose="02020603050405020304" pitchFamily="18" charset="0"/>
              </a:rPr>
              <a:t>person taking our tour has to pay for his or her personal expenses which may involve, for example, laundry, drinks, mini-bars in their hotel rooms, long-distance phone calls.</a:t>
            </a:r>
            <a:endParaRPr lang="en-US" altLang="zh-CN"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Tx/>
              <a:buNone/>
              <a:defRPr/>
            </a:pPr>
            <a:endParaRPr lang="en-US" altLang="zh-CN"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Tx/>
              <a:buNone/>
              <a:defRPr/>
            </a:pPr>
            <a:r>
              <a:rPr lang="en-US" altLang="zh-CN" sz="2400" b="1" dirty="0" smtClean="0">
                <a:latin typeface="Times New Roman" panose="02020603050405020304" pitchFamily="18" charset="0"/>
                <a:cs typeface="Times New Roman" panose="02020603050405020304" pitchFamily="18" charset="0"/>
              </a:rPr>
              <a:t>2) </a:t>
            </a:r>
            <a:r>
              <a:rPr lang="en-US" altLang="zh-CN" sz="2400" b="1" dirty="0">
                <a:latin typeface="Times New Roman" panose="02020603050405020304" pitchFamily="18" charset="0"/>
                <a:cs typeface="Times New Roman" panose="02020603050405020304" pitchFamily="18" charset="0"/>
              </a:rPr>
              <a:t>In this paradise, nature puts on a spectacular display, geysers  </a:t>
            </a:r>
            <a:r>
              <a:rPr lang="en-US" altLang="zh-CN" sz="1400" b="1" dirty="0">
                <a:latin typeface="Times New Roman" panose="02020603050405020304" pitchFamily="18" charset="0"/>
                <a:cs typeface="Times New Roman" panose="02020603050405020304" pitchFamily="18" charset="0"/>
              </a:rPr>
              <a:t>(['</a:t>
            </a:r>
            <a:r>
              <a:rPr lang="en-US" altLang="zh-CN" sz="1400" b="1" dirty="0" err="1">
                <a:latin typeface="Times New Roman" panose="02020603050405020304" pitchFamily="18" charset="0"/>
                <a:cs typeface="Times New Roman" panose="02020603050405020304" pitchFamily="18" charset="0"/>
              </a:rPr>
              <a:t>giːzə</a:t>
            </a:r>
            <a:r>
              <a:rPr lang="en-US" altLang="zh-CN" sz="1400" b="1" dirty="0">
                <a:latin typeface="Times New Roman" panose="02020603050405020304" pitchFamily="18" charset="0"/>
                <a:cs typeface="Times New Roman" panose="02020603050405020304" pitchFamily="18" charset="0"/>
              </a:rPr>
              <a:t>]  / ['</a:t>
            </a:r>
            <a:r>
              <a:rPr lang="en-US" altLang="zh-CN" sz="1400" b="1" dirty="0" err="1">
                <a:latin typeface="Times New Roman" panose="02020603050405020304" pitchFamily="18" charset="0"/>
                <a:cs typeface="Times New Roman" panose="02020603050405020304" pitchFamily="18" charset="0"/>
              </a:rPr>
              <a:t>ɡaɪzɚ</a:t>
            </a:r>
            <a:r>
              <a:rPr lang="en-US" altLang="zh-CN" sz="1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ending water shooting into the air, mud pots boiling and bubbling, hot spring displaying brilliant colors of blue, yellow and orange.</a:t>
            </a:r>
            <a:endParaRPr lang="zh-CN" altLang="zh-CN" sz="2400" b="1" dirty="0">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 typeface="Wingdings" panose="05000000000000000000" pitchFamily="2" charset="2"/>
              <a:buNone/>
              <a:defRPr/>
            </a:pPr>
            <a:endParaRPr lang="en-US" altLang="zh-CN" sz="2400" b="1" dirty="0">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Tx/>
              <a:buNone/>
              <a:defRPr/>
            </a:pPr>
            <a:r>
              <a:rPr lang="en-US" altLang="zh-CN" sz="2400" b="1" dirty="0" smtClean="0">
                <a:latin typeface="Times New Roman" panose="02020603050405020304" pitchFamily="18" charset="0"/>
                <a:cs typeface="Times New Roman" panose="02020603050405020304" pitchFamily="18" charset="0"/>
              </a:rPr>
              <a:t>3) </a:t>
            </a:r>
            <a:r>
              <a:rPr lang="zh-CN" altLang="zh-CN" sz="2400" b="1" dirty="0">
                <a:latin typeface="Times New Roman" panose="02020603050405020304" pitchFamily="18" charset="0"/>
                <a:cs typeface="Times New Roman" panose="02020603050405020304" pitchFamily="18" charset="0"/>
              </a:rPr>
              <a:t>野芳园是进入滁州琅琊山风景区的第一个景点。该景点为苏州园林</a:t>
            </a:r>
            <a:r>
              <a:rPr lang="zh-CN" altLang="zh-CN" sz="2400" b="1" dirty="0" smtClean="0">
                <a:latin typeface="Times New Roman" panose="02020603050405020304" pitchFamily="18" charset="0"/>
                <a:cs typeface="Times New Roman" panose="02020603050405020304" pitchFamily="18" charset="0"/>
              </a:rPr>
              <a:t>建筑风格</a:t>
            </a:r>
            <a:r>
              <a:rPr lang="en-US" altLang="zh-CN" sz="2000" b="1" dirty="0" smtClean="0">
                <a:latin typeface="Times New Roman" panose="02020603050405020304" pitchFamily="18" charset="0"/>
                <a:cs typeface="Times New Roman" panose="02020603050405020304" pitchFamily="18" charset="0"/>
              </a:rPr>
              <a:t>(</a:t>
            </a:r>
            <a:r>
              <a:rPr lang="en-US" altLang="zh-CN" sz="2000" dirty="0" smtClean="0">
                <a:latin typeface="Times New Roman" panose="02020603050405020304" pitchFamily="18" charset="0"/>
                <a:cs typeface="Times New Roman" panose="02020603050405020304" pitchFamily="18" charset="0"/>
              </a:rPr>
              <a:t>Suzhou </a:t>
            </a:r>
            <a:r>
              <a:rPr lang="en-US" altLang="zh-CN" sz="2000" dirty="0">
                <a:latin typeface="Times New Roman" panose="02020603050405020304" pitchFamily="18" charset="0"/>
                <a:cs typeface="Times New Roman" panose="02020603050405020304" pitchFamily="18" charset="0"/>
              </a:rPr>
              <a:t>Landscape </a:t>
            </a:r>
            <a:r>
              <a:rPr lang="en-US" altLang="zh-CN" sz="2000" dirty="0" smtClean="0">
                <a:latin typeface="Times New Roman" panose="02020603050405020304" pitchFamily="18" charset="0"/>
                <a:cs typeface="Times New Roman" panose="02020603050405020304" pitchFamily="18" charset="0"/>
              </a:rPr>
              <a:t>Architecture)</a:t>
            </a:r>
            <a:r>
              <a:rPr lang="zh-CN" altLang="zh-CN" sz="2000" b="1" dirty="0" smtClean="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亭、堂、</a:t>
            </a:r>
            <a:r>
              <a:rPr lang="zh-CN" altLang="zh-CN" sz="2400" b="1" dirty="0" smtClean="0">
                <a:latin typeface="Times New Roman" panose="02020603050405020304" pitchFamily="18" charset="0"/>
                <a:cs typeface="Times New Roman" panose="02020603050405020304" pitchFamily="18" charset="0"/>
              </a:rPr>
              <a:t>台</a:t>
            </a:r>
            <a:r>
              <a:rPr lang="en-US" altLang="zh-CN" sz="2400" b="1"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terrace</a:t>
            </a:r>
            <a:r>
              <a:rPr lang="en-US" altLang="zh-CN" sz="2400" b="1" dirty="0" smtClean="0">
                <a:latin typeface="Times New Roman" panose="02020603050405020304" pitchFamily="18" charset="0"/>
                <a:cs typeface="Times New Roman" panose="02020603050405020304" pitchFamily="18" charset="0"/>
              </a:rPr>
              <a:t>)</a:t>
            </a:r>
            <a:r>
              <a:rPr lang="zh-CN" altLang="zh-CN" sz="2400" b="1" dirty="0" smtClean="0">
                <a:latin typeface="Times New Roman" panose="02020603050405020304" pitchFamily="18" charset="0"/>
                <a:cs typeface="Times New Roman" panose="02020603050405020304" pitchFamily="18" charset="0"/>
              </a:rPr>
              <a:t>、轩</a:t>
            </a:r>
            <a:r>
              <a:rPr lang="en-US" altLang="zh-CN" sz="2400" b="1"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handrail</a:t>
            </a:r>
            <a:r>
              <a:rPr lang="en-US" altLang="zh-CN" sz="2400" b="1" dirty="0" smtClean="0">
                <a:latin typeface="Times New Roman" panose="02020603050405020304" pitchFamily="18" charset="0"/>
                <a:cs typeface="Times New Roman" panose="02020603050405020304" pitchFamily="18" charset="0"/>
              </a:rPr>
              <a:t>)</a:t>
            </a:r>
            <a:r>
              <a:rPr lang="zh-CN" altLang="zh-CN" sz="2400" b="1" dirty="0" smtClean="0">
                <a:latin typeface="Times New Roman" panose="02020603050405020304" pitchFamily="18" charset="0"/>
                <a:cs typeface="Times New Roman" panose="02020603050405020304" pitchFamily="18" charset="0"/>
              </a:rPr>
              <a:t>、廊</a:t>
            </a:r>
            <a:r>
              <a:rPr lang="en-US" altLang="zh-CN" sz="2400" b="1" dirty="0" smtClean="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corridor</a:t>
            </a:r>
            <a:r>
              <a:rPr lang="en-US" altLang="zh-CN" sz="2400" b="1" dirty="0" smtClean="0">
                <a:latin typeface="Times New Roman" panose="02020603050405020304" pitchFamily="18" charset="0"/>
                <a:cs typeface="Times New Roman" panose="02020603050405020304" pitchFamily="18" charset="0"/>
              </a:rPr>
              <a:t>)</a:t>
            </a:r>
            <a:r>
              <a:rPr lang="zh-CN" altLang="zh-CN" sz="2400" b="1" dirty="0" smtClean="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小桥、假山曲径相通，景色宜人</a:t>
            </a:r>
            <a:r>
              <a:rPr lang="zh-CN" altLang="zh-CN" b="1"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a:t>
            </a:r>
            <a:endParaRPr lang="zh-CN" altLang="zh-CN" b="1" dirty="0" smtClean="0">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 typeface="Wingdings" panose="05000000000000000000" pitchFamily="2" charset="2"/>
              <a:buNone/>
              <a:defRPr/>
            </a:pPr>
            <a:endParaRPr lang="en-US" altLang="zh-CN" sz="2400" b="1" dirty="0" smtClean="0">
              <a:latin typeface="Times New Roman" panose="02020603050405020304" pitchFamily="18" charset="0"/>
              <a:cs typeface="Times New Roman" panose="02020603050405020304" pitchFamily="18" charset="0"/>
            </a:endParaRPr>
          </a:p>
          <a:p>
            <a:pPr algn="just">
              <a:lnSpc>
                <a:spcPts val="2400"/>
              </a:lnSpc>
              <a:spcBef>
                <a:spcPct val="20000"/>
              </a:spcBef>
              <a:buClr>
                <a:schemeClr val="hlink"/>
              </a:buClr>
              <a:buFont typeface="Wingdings" panose="05000000000000000000" pitchFamily="2" charset="2"/>
              <a:buNone/>
              <a:defRPr/>
            </a:pPr>
            <a:r>
              <a:rPr lang="en-US" altLang="zh-CN" sz="2400" b="1" dirty="0" smtClean="0">
                <a:latin typeface="Times New Roman" panose="02020603050405020304" pitchFamily="18" charset="0"/>
                <a:cs typeface="Times New Roman" panose="02020603050405020304" pitchFamily="18" charset="0"/>
              </a:rPr>
              <a:t>4)</a:t>
            </a:r>
            <a:r>
              <a:rPr lang="zh-CN" altLang="zh-CN" sz="2400" b="1" dirty="0" smtClean="0">
                <a:latin typeface="Times New Roman" panose="02020603050405020304" pitchFamily="18" charset="0"/>
                <a:cs typeface="Times New Roman" panose="02020603050405020304" pitchFamily="18" charset="0"/>
              </a:rPr>
              <a:t>我们</a:t>
            </a:r>
            <a:r>
              <a:rPr lang="zh-CN" altLang="zh-CN" sz="2400" b="1" dirty="0">
                <a:latin typeface="Times New Roman" panose="02020603050405020304" pitchFamily="18" charset="0"/>
                <a:cs typeface="Times New Roman" panose="02020603050405020304" pitchFamily="18" charset="0"/>
              </a:rPr>
              <a:t>有理由相信，集教学、研发、生产、生活于一体的滁州高教科创城一定会助力南谯区、滁州市实现新的发展。</a:t>
            </a:r>
            <a:endParaRPr lang="en-US" altLang="zh-CN"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3654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1022487" y="961010"/>
            <a:ext cx="2471340"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3.2 Paragraphs</a:t>
            </a:r>
            <a:endParaRPr lang="en-US" altLang="zh-CN" sz="2400" dirty="0">
              <a:solidFill>
                <a:schemeClr val="folHlink"/>
              </a:solidFill>
              <a:latin typeface="Times New Roman" panose="02020603050405020304" pitchFamily="18" charset="0"/>
            </a:endParaRPr>
          </a:p>
        </p:txBody>
      </p:sp>
      <p:sp>
        <p:nvSpPr>
          <p:cNvPr id="8"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3. </a:t>
            </a:r>
            <a:r>
              <a:rPr lang="en-US" altLang="zh-CN" sz="3200" b="1" dirty="0" smtClean="0">
                <a:solidFill>
                  <a:srgbClr val="FFFF00"/>
                </a:solidFill>
                <a:latin typeface="Times New Roman" panose="02020603050405020304" pitchFamily="18" charset="0"/>
              </a:rPr>
              <a:t>Sight interpreting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9" name="Rectangle 3"/>
          <p:cNvSpPr txBox="1">
            <a:spLocks noRot="1" noChangeArrowheads="1"/>
          </p:cNvSpPr>
          <p:nvPr/>
        </p:nvSpPr>
        <p:spPr>
          <a:xfrm>
            <a:off x="1163320" y="1637720"/>
            <a:ext cx="9438640" cy="4326200"/>
          </a:xfrm>
          <a:prstGeom prst="rect">
            <a:avLst/>
          </a:prstGeom>
          <a:solidFill>
            <a:schemeClr val="bg1"/>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ts val="2600"/>
              </a:lnSpc>
              <a:spcBef>
                <a:spcPct val="20000"/>
              </a:spcBef>
              <a:buClr>
                <a:schemeClr val="hlink"/>
              </a:buClr>
              <a:buFontTx/>
              <a:buNone/>
              <a:defRPr/>
            </a:pPr>
            <a:r>
              <a:rPr lang="en-US" altLang="zh-CN" sz="2400" b="1" dirty="0" smtClean="0">
                <a:latin typeface="Times New Roman" panose="02020603050405020304" pitchFamily="18" charset="0"/>
              </a:rPr>
              <a:t>1) Almost </a:t>
            </a:r>
            <a:r>
              <a:rPr lang="en-US" altLang="zh-CN" sz="2400" b="1" dirty="0">
                <a:latin typeface="Times New Roman" panose="02020603050405020304" pitchFamily="18" charset="0"/>
              </a:rPr>
              <a:t>any place can become a tourist destination as long as it is different from the place where the traveler usually lives. </a:t>
            </a:r>
            <a:r>
              <a:rPr lang="en-US" altLang="zh-CN" sz="2400" b="1" dirty="0" smtClean="0">
                <a:latin typeface="Times New Roman" panose="02020603050405020304" pitchFamily="18" charset="0"/>
              </a:rPr>
              <a:t>London </a:t>
            </a:r>
            <a:r>
              <a:rPr lang="en-US" altLang="zh-CN" sz="2400" b="1" dirty="0">
                <a:latin typeface="Times New Roman" panose="02020603050405020304" pitchFamily="18" charset="0"/>
              </a:rPr>
              <a:t>may not be a tourist attraction to a Londoner, </a:t>
            </a:r>
            <a:r>
              <a:rPr lang="en-US" altLang="zh-CN" sz="2400" b="1" dirty="0" smtClean="0">
                <a:latin typeface="Times New Roman" panose="02020603050405020304" pitchFamily="18" charset="0"/>
              </a:rPr>
              <a:t>but </a:t>
            </a:r>
            <a:r>
              <a:rPr lang="en-US" altLang="zh-CN" sz="2400" b="1" dirty="0">
                <a:latin typeface="Times New Roman" panose="02020603050405020304" pitchFamily="18" charset="0"/>
              </a:rPr>
              <a:t>for </a:t>
            </a:r>
            <a:r>
              <a:rPr lang="en-US" altLang="zh-CN" sz="2400" b="1" dirty="0" smtClean="0">
                <a:latin typeface="Times New Roman" panose="02020603050405020304" pitchFamily="18" charset="0"/>
              </a:rPr>
              <a:t>a </a:t>
            </a:r>
            <a:r>
              <a:rPr lang="en-US" altLang="zh-CN" sz="2400" b="1" dirty="0">
                <a:latin typeface="Times New Roman" panose="02020603050405020304" pitchFamily="18" charset="0"/>
              </a:rPr>
              <a:t>New Yorker it may have many charms. Many big cities offer </a:t>
            </a:r>
            <a:r>
              <a:rPr lang="en-US" altLang="zh-CN" sz="2400" b="1" dirty="0" smtClean="0">
                <a:latin typeface="Times New Roman" panose="02020603050405020304" pitchFamily="18" charset="0"/>
              </a:rPr>
              <a:t>a </a:t>
            </a:r>
            <a:r>
              <a:rPr lang="en-US" altLang="zh-CN" sz="2400" b="1" dirty="0">
                <a:latin typeface="Times New Roman" panose="02020603050405020304" pitchFamily="18" charset="0"/>
              </a:rPr>
              <a:t>unique atmosphere and history. The Great Wall and the Palace Museum of  Beijing, and the cable cars of San Francisco are part of the unusual atmosphere of those cities.</a:t>
            </a:r>
          </a:p>
          <a:p>
            <a:pPr algn="just">
              <a:lnSpc>
                <a:spcPts val="2600"/>
              </a:lnSpc>
              <a:spcBef>
                <a:spcPct val="20000"/>
              </a:spcBef>
              <a:buClr>
                <a:schemeClr val="hlink"/>
              </a:buClr>
              <a:buFontTx/>
              <a:buNone/>
              <a:defRPr/>
            </a:pPr>
            <a:endParaRPr lang="en-US" altLang="zh-CN" sz="2400" dirty="0">
              <a:latin typeface="Times New Roman" panose="02020603050405020304" pitchFamily="18" charset="0"/>
            </a:endParaRPr>
          </a:p>
          <a:p>
            <a:pPr algn="just">
              <a:lnSpc>
                <a:spcPts val="2600"/>
              </a:lnSpc>
              <a:spcBef>
                <a:spcPct val="20000"/>
              </a:spcBef>
              <a:buClr>
                <a:schemeClr val="hlink"/>
              </a:buClr>
              <a:buFontTx/>
              <a:buNone/>
              <a:defRPr/>
            </a:pPr>
            <a:r>
              <a:rPr lang="en-US" altLang="zh-CN" sz="2400" b="1" dirty="0" smtClean="0">
                <a:latin typeface="Times New Roman" panose="02020603050405020304" pitchFamily="18" charset="0"/>
              </a:rPr>
              <a:t>2) </a:t>
            </a:r>
            <a:r>
              <a:rPr lang="zh-CN" altLang="zh-CN" sz="2400" b="1" dirty="0" smtClean="0"/>
              <a:t>泰山</a:t>
            </a:r>
            <a:r>
              <a:rPr lang="zh-CN" altLang="zh-CN" sz="2400" b="1" dirty="0"/>
              <a:t>的每个季节都有独特的魅力。春天，绿茵茵的山坡上</a:t>
            </a:r>
            <a:r>
              <a:rPr lang="zh-CN" altLang="zh-CN" sz="2400" b="1" dirty="0" smtClean="0"/>
              <a:t>，争奇斗艳</a:t>
            </a:r>
            <a:r>
              <a:rPr lang="zh-CN" altLang="zh-CN" sz="2400" b="1" dirty="0"/>
              <a:t>的花朵到处可见。夏天，泰山的雷暴雨堪称</a:t>
            </a:r>
            <a:r>
              <a:rPr lang="zh-CN" altLang="zh-CN" sz="2400" b="1" dirty="0" smtClean="0"/>
              <a:t>奇观</a:t>
            </a:r>
            <a:r>
              <a:rPr lang="zh-CN" altLang="en-US" sz="2400" b="1" dirty="0" smtClean="0"/>
              <a:t>。</a:t>
            </a:r>
            <a:r>
              <a:rPr lang="zh-CN" altLang="zh-CN" sz="2400" b="1" dirty="0" smtClean="0"/>
              <a:t>秋天</a:t>
            </a:r>
            <a:r>
              <a:rPr lang="zh-CN" altLang="zh-CN" sz="2400" b="1" dirty="0"/>
              <a:t>，枫树叶漫山遍地，清澈的河水穿流而行。冬天，</a:t>
            </a:r>
            <a:r>
              <a:rPr lang="zh-CN" altLang="zh-CN" sz="2400" b="1" dirty="0" smtClean="0"/>
              <a:t>雪盖</a:t>
            </a:r>
            <a:r>
              <a:rPr lang="zh-CN" altLang="zh-CN" sz="2400" b="1" dirty="0"/>
              <a:t>群峰松披霜，景观素雅悲壮，别有一番情趣。</a:t>
            </a:r>
          </a:p>
        </p:txBody>
      </p:sp>
    </p:spTree>
    <p:extLst>
      <p:ext uri="{BB962C8B-B14F-4D97-AF65-F5344CB8AC3E}">
        <p14:creationId xmlns:p14="http://schemas.microsoft.com/office/powerpoint/2010/main" val="3384586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700248" y="926773"/>
            <a:ext cx="6045992" cy="436026"/>
          </a:xfrm>
          <a:prstGeom prst="rect">
            <a:avLst/>
          </a:prstGeom>
          <a:solidFill>
            <a:srgbClr val="92D050"/>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200"/>
              </a:lnSpc>
              <a:buNone/>
              <a:defRPr/>
            </a:pPr>
            <a:endParaRPr lang="en-US" altLang="zh-CN" sz="2400" dirty="0">
              <a:solidFill>
                <a:schemeClr val="folHlink"/>
              </a:solidFill>
              <a:latin typeface="Times New Roman" panose="02020603050405020304" pitchFamily="18" charset="0"/>
            </a:endParaRPr>
          </a:p>
        </p:txBody>
      </p:sp>
      <p:sp>
        <p:nvSpPr>
          <p:cNvPr id="8" name="TextBox 5"/>
          <p:cNvSpPr txBox="1"/>
          <p:nvPr/>
        </p:nvSpPr>
        <p:spPr>
          <a:xfrm>
            <a:off x="831273" y="275625"/>
            <a:ext cx="11156472" cy="446276"/>
          </a:xfrm>
          <a:prstGeom prst="rect">
            <a:avLst/>
          </a:prstGeom>
          <a:noFill/>
        </p:spPr>
        <p:txBody>
          <a:bodyPr wrap="square" rtlCol="0">
            <a:spAutoFit/>
          </a:bodyPr>
          <a:lstStyle/>
          <a:p>
            <a:r>
              <a:rPr lang="en-US" altLang="zh-CN" sz="23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2300" b="1" dirty="0" smtClean="0">
                <a:solidFill>
                  <a:srgbClr val="FFFF00"/>
                </a:solidFill>
                <a:latin typeface="Times New Roman" panose="02020603050405020304" pitchFamily="18" charset="0"/>
                <a:cs typeface="Times New Roman" panose="02020603050405020304" pitchFamily="18" charset="0"/>
              </a:rPr>
              <a:t>4. </a:t>
            </a:r>
            <a:r>
              <a:rPr lang="en-US" altLang="zh-CN" sz="2300" b="1" dirty="0" smtClean="0">
                <a:solidFill>
                  <a:srgbClr val="FFFF00"/>
                </a:solidFill>
                <a:latin typeface="Times New Roman" panose="02020603050405020304" pitchFamily="18" charset="0"/>
              </a:rPr>
              <a:t>Interpreting skills on expressions </a:t>
            </a:r>
            <a:r>
              <a:rPr lang="en-US" altLang="zh-CN" sz="2300" b="1" dirty="0">
                <a:solidFill>
                  <a:srgbClr val="FFFF00"/>
                </a:solidFill>
                <a:latin typeface="Times New Roman" panose="02020603050405020304" pitchFamily="18" charset="0"/>
              </a:rPr>
              <a:t>with Chinese </a:t>
            </a:r>
            <a:r>
              <a:rPr lang="en-US" altLang="zh-CN" sz="2300" b="1" dirty="0" smtClean="0">
                <a:solidFill>
                  <a:srgbClr val="FFFF00"/>
                </a:solidFill>
                <a:latin typeface="Times New Roman" panose="02020603050405020304" pitchFamily="18" charset="0"/>
              </a:rPr>
              <a:t>characteristics</a:t>
            </a:r>
            <a:endParaRPr lang="en-US" altLang="zh-CN" sz="2300" b="1" dirty="0">
              <a:solidFill>
                <a:srgbClr val="FFFF00"/>
              </a:solidFill>
              <a:latin typeface="Times New Roman" panose="02020603050405020304" pitchFamily="18" charset="0"/>
            </a:endParaRPr>
          </a:p>
        </p:txBody>
      </p:sp>
      <p:sp>
        <p:nvSpPr>
          <p:cNvPr id="9" name="Rectangle 3"/>
          <p:cNvSpPr txBox="1">
            <a:spLocks noRot="1" noChangeArrowheads="1"/>
          </p:cNvSpPr>
          <p:nvPr/>
        </p:nvSpPr>
        <p:spPr>
          <a:xfrm>
            <a:off x="450272" y="2118360"/>
            <a:ext cx="11279448" cy="3982720"/>
          </a:xfrm>
          <a:prstGeom prst="rect">
            <a:avLst/>
          </a:prstGeom>
          <a:ln>
            <a:solidFill>
              <a:schemeClr val="tx1"/>
            </a:solidFill>
          </a:ln>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zh-CN" altLang="zh-CN" sz="2000" b="1" dirty="0">
                <a:latin typeface="Times New Roman" panose="02020603050405020304" pitchFamily="18" charset="0"/>
                <a:cs typeface="Times New Roman" panose="02020603050405020304" pitchFamily="18" charset="0"/>
              </a:rPr>
              <a:t>把世界各国人民对美好生活的向往变成现实</a:t>
            </a:r>
            <a:endParaRPr lang="zh-CN" altLang="zh-CN" sz="2000" dirty="0">
              <a:latin typeface="Times New Roman" panose="02020603050405020304" pitchFamily="18" charset="0"/>
              <a:cs typeface="Times New Roman" panose="02020603050405020304" pitchFamily="18" charset="0"/>
            </a:endParaRPr>
          </a:p>
          <a:p>
            <a:pPr marL="0" indent="0" algn="ctr">
              <a:lnSpc>
                <a:spcPts val="2800"/>
              </a:lnSpc>
              <a:buNone/>
            </a:pPr>
            <a:r>
              <a:rPr lang="en-US" altLang="zh-CN" sz="2000" b="1" dirty="0">
                <a:latin typeface="Times New Roman" panose="02020603050405020304" pitchFamily="18" charset="0"/>
                <a:cs typeface="Times New Roman" panose="02020603050405020304" pitchFamily="18" charset="0"/>
              </a:rPr>
              <a:t>Meet People’s expectation for a Better Life</a:t>
            </a:r>
            <a:endParaRPr lang="zh-CN" altLang="zh-CN" sz="2000" dirty="0">
              <a:latin typeface="Times New Roman" panose="02020603050405020304" pitchFamily="18" charset="0"/>
              <a:cs typeface="Times New Roman" panose="02020603050405020304" pitchFamily="18" charset="0"/>
            </a:endParaRPr>
          </a:p>
          <a:p>
            <a:pPr marL="0" indent="0" algn="ctr">
              <a:lnSpc>
                <a:spcPts val="2800"/>
              </a:lnSpc>
              <a:buNone/>
            </a:pPr>
            <a:r>
              <a:rPr lang="zh-CN" altLang="zh-CN"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2017</a:t>
            </a:r>
            <a:r>
              <a:rPr lang="zh-CN" altLang="zh-CN" sz="2000" dirty="0">
                <a:latin typeface="Times New Roman" panose="02020603050405020304" pitchFamily="18" charset="0"/>
                <a:cs typeface="Times New Roman" panose="02020603050405020304" pitchFamily="18" charset="0"/>
              </a:rPr>
              <a:t>年</a:t>
            </a:r>
            <a:r>
              <a:rPr lang="en-US" altLang="zh-CN" sz="2000" dirty="0">
                <a:latin typeface="Times New Roman" panose="02020603050405020304" pitchFamily="18" charset="0"/>
                <a:cs typeface="Times New Roman" panose="02020603050405020304" pitchFamily="18" charset="0"/>
              </a:rPr>
              <a:t>12</a:t>
            </a:r>
            <a:r>
              <a:rPr lang="zh-CN" altLang="zh-CN" sz="2000" dirty="0">
                <a:latin typeface="Times New Roman" panose="02020603050405020304" pitchFamily="18" charset="0"/>
                <a:cs typeface="Times New Roman" panose="02020603050405020304" pitchFamily="18" charset="0"/>
              </a:rPr>
              <a:t>月</a:t>
            </a:r>
            <a:r>
              <a:rPr lang="en-US" altLang="zh-CN" sz="2000" dirty="0">
                <a:latin typeface="Times New Roman" panose="02020603050405020304" pitchFamily="18" charset="0"/>
                <a:cs typeface="Times New Roman" panose="02020603050405020304" pitchFamily="18" charset="0"/>
              </a:rPr>
              <a:t>1</a:t>
            </a:r>
            <a:r>
              <a:rPr lang="zh-CN" altLang="zh-CN" sz="2000" dirty="0" smtClean="0">
                <a:latin typeface="Times New Roman" panose="02020603050405020304" pitchFamily="18" charset="0"/>
                <a:cs typeface="Times New Roman" panose="02020603050405020304" pitchFamily="18" charset="0"/>
              </a:rPr>
              <a:t>日</a:t>
            </a:r>
            <a:r>
              <a:rPr lang="en-US" altLang="zh-CN" sz="2000" dirty="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 December </a:t>
            </a:r>
            <a:r>
              <a:rPr lang="en-US" altLang="zh-CN" sz="2000" dirty="0">
                <a:latin typeface="Times New Roman" panose="02020603050405020304" pitchFamily="18" charset="0"/>
                <a:cs typeface="Times New Roman" panose="02020603050405020304" pitchFamily="18" charset="0"/>
              </a:rPr>
              <a:t>1, </a:t>
            </a:r>
            <a:r>
              <a:rPr lang="en-US" altLang="zh-CN" sz="2000" dirty="0" smtClean="0">
                <a:latin typeface="Times New Roman" panose="02020603050405020304" pitchFamily="18" charset="0"/>
                <a:cs typeface="Times New Roman" panose="02020603050405020304" pitchFamily="18" charset="0"/>
              </a:rPr>
              <a:t>2017)</a:t>
            </a:r>
            <a:endParaRPr lang="zh-CN" altLang="zh-CN" sz="2000" dirty="0">
              <a:latin typeface="Times New Roman" panose="02020603050405020304" pitchFamily="18" charset="0"/>
              <a:cs typeface="Times New Roman" panose="02020603050405020304" pitchFamily="18" charset="0"/>
            </a:endParaRPr>
          </a:p>
          <a:p>
            <a:pPr marL="0" indent="0" algn="just">
              <a:lnSpc>
                <a:spcPts val="2800"/>
              </a:lnSpc>
              <a:buNone/>
            </a:pPr>
            <a:r>
              <a:rPr lang="zh-CN" altLang="zh-CN" sz="2000" dirty="0">
                <a:latin typeface="Times New Roman" panose="02020603050405020304" pitchFamily="18" charset="0"/>
                <a:cs typeface="Times New Roman" panose="02020603050405020304" pitchFamily="18" charset="0"/>
              </a:rPr>
              <a:t>人类命运共同体，</a:t>
            </a:r>
            <a:r>
              <a:rPr lang="zh-CN" altLang="zh-CN" sz="2000" b="1" u="sng" dirty="0">
                <a:solidFill>
                  <a:srgbClr val="FF0000"/>
                </a:solidFill>
                <a:latin typeface="Times New Roman" panose="02020603050405020304" pitchFamily="18" charset="0"/>
                <a:cs typeface="Times New Roman" panose="02020603050405020304" pitchFamily="18" charset="0"/>
              </a:rPr>
              <a:t>顾名思义</a:t>
            </a:r>
            <a:r>
              <a:rPr lang="zh-CN" altLang="zh-CN" sz="2000" dirty="0">
                <a:latin typeface="Times New Roman" panose="02020603050405020304" pitchFamily="18" charset="0"/>
                <a:cs typeface="Times New Roman" panose="02020603050405020304" pitchFamily="18" charset="0"/>
              </a:rPr>
              <a:t>，就是每个民族、每个国家的</a:t>
            </a:r>
            <a:r>
              <a:rPr lang="zh-CN" altLang="zh-CN" sz="2000" b="1" u="sng" dirty="0">
                <a:solidFill>
                  <a:srgbClr val="FF0000"/>
                </a:solidFill>
                <a:latin typeface="Times New Roman" panose="02020603050405020304" pitchFamily="18" charset="0"/>
                <a:cs typeface="Times New Roman" panose="02020603050405020304" pitchFamily="18" charset="0"/>
              </a:rPr>
              <a:t>前途命运</a:t>
            </a:r>
            <a:r>
              <a:rPr lang="zh-CN" altLang="zh-CN" sz="2000" dirty="0">
                <a:latin typeface="Times New Roman" panose="02020603050405020304" pitchFamily="18" charset="0"/>
                <a:cs typeface="Times New Roman" panose="02020603050405020304" pitchFamily="18" charset="0"/>
              </a:rPr>
              <a:t>都紧紧联系在一起，</a:t>
            </a:r>
            <a:r>
              <a:rPr lang="zh-CN" altLang="zh-CN" sz="2000" b="1" u="sng" dirty="0">
                <a:solidFill>
                  <a:srgbClr val="FF0000"/>
                </a:solidFill>
                <a:latin typeface="Times New Roman" panose="02020603050405020304" pitchFamily="18" charset="0"/>
                <a:cs typeface="Times New Roman" panose="02020603050405020304" pitchFamily="18" charset="0"/>
              </a:rPr>
              <a:t>应该风雨同舟，荣辱与共</a:t>
            </a:r>
            <a:r>
              <a:rPr lang="zh-CN" altLang="zh-CN" sz="2000" dirty="0">
                <a:solidFill>
                  <a:srgbClr val="FF0000"/>
                </a:solidFill>
                <a:latin typeface="Times New Roman" panose="02020603050405020304" pitchFamily="18" charset="0"/>
                <a:cs typeface="Times New Roman" panose="02020603050405020304" pitchFamily="18" charset="0"/>
              </a:rPr>
              <a:t>，</a:t>
            </a:r>
            <a:r>
              <a:rPr lang="zh-CN" altLang="zh-CN" sz="2000" dirty="0">
                <a:latin typeface="Times New Roman" panose="02020603050405020304" pitchFamily="18" charset="0"/>
                <a:cs typeface="Times New Roman" panose="02020603050405020304" pitchFamily="18" charset="0"/>
              </a:rPr>
              <a:t>努力把我们生于斯、长于斯的这个星球建成一个和睦的大家庭，把世界各国人民对美好生活的向往变成现实。</a:t>
            </a:r>
          </a:p>
          <a:p>
            <a:pPr marL="0" indent="0" algn="just">
              <a:lnSpc>
                <a:spcPts val="2800"/>
              </a:lnSpc>
              <a:buNone/>
            </a:pPr>
            <a:r>
              <a:rPr lang="en-US" altLang="zh-CN" sz="2000" b="1" u="sng" dirty="0">
                <a:latin typeface="Times New Roman" panose="02020603050405020304" pitchFamily="18" charset="0"/>
                <a:cs typeface="Times New Roman" panose="02020603050405020304" pitchFamily="18" charset="0"/>
              </a:rPr>
              <a:t>As the term suggests</a:t>
            </a:r>
            <a:r>
              <a:rPr lang="en-US" altLang="zh-CN" sz="2000" dirty="0">
                <a:latin typeface="Times New Roman" panose="02020603050405020304" pitchFamily="18" charset="0"/>
                <a:cs typeface="Times New Roman" panose="02020603050405020304" pitchFamily="18" charset="0"/>
              </a:rPr>
              <a:t>, a global community of shared future means that </a:t>
            </a:r>
            <a:r>
              <a:rPr lang="en-US" altLang="zh-CN" sz="2000" b="1" u="sng" dirty="0">
                <a:latin typeface="Times New Roman" panose="02020603050405020304" pitchFamily="18" charset="0"/>
                <a:cs typeface="Times New Roman" panose="02020603050405020304" pitchFamily="18" charset="0"/>
              </a:rPr>
              <a:t>the future </a:t>
            </a:r>
            <a:r>
              <a:rPr lang="en-US" altLang="zh-CN" sz="2000" dirty="0">
                <a:latin typeface="Times New Roman" panose="02020603050405020304" pitchFamily="18" charset="0"/>
                <a:cs typeface="Times New Roman" panose="02020603050405020304" pitchFamily="18" charset="0"/>
              </a:rPr>
              <a:t>of each and every nation and country is interlocked. We </a:t>
            </a:r>
            <a:r>
              <a:rPr lang="en-US" altLang="zh-CN" sz="2000" b="1" u="sng" dirty="0">
                <a:latin typeface="Times New Roman" panose="02020603050405020304" pitchFamily="18" charset="0"/>
                <a:cs typeface="Times New Roman" panose="02020603050405020304" pitchFamily="18" charset="0"/>
              </a:rPr>
              <a:t>are in the same boat, and we should stick together</a:t>
            </a:r>
            <a:r>
              <a:rPr lang="en-US" altLang="zh-CN" sz="2000" u="sng" dirty="0">
                <a:latin typeface="Times New Roman" panose="02020603050405020304" pitchFamily="18" charset="0"/>
                <a:cs typeface="Times New Roman" panose="02020603050405020304" pitchFamily="18" charset="0"/>
              </a:rPr>
              <a:t>, </a:t>
            </a:r>
            <a:r>
              <a:rPr lang="en-US" altLang="zh-CN" sz="2000" b="1" u="sng" dirty="0">
                <a:latin typeface="Times New Roman" panose="02020603050405020304" pitchFamily="18" charset="0"/>
                <a:cs typeface="Times New Roman" panose="02020603050405020304" pitchFamily="18" charset="0"/>
              </a:rPr>
              <a:t>share </a:t>
            </a:r>
            <a:r>
              <a:rPr lang="en-US" altLang="zh-CN" sz="2000" b="1" u="sng" dirty="0" smtClean="0">
                <a:latin typeface="Times New Roman" panose="02020603050405020304" pitchFamily="18" charset="0"/>
                <a:cs typeface="Times New Roman" panose="02020603050405020304" pitchFamily="18" charset="0"/>
              </a:rPr>
              <a:t>weal and woe</a:t>
            </a:r>
            <a:r>
              <a:rPr lang="en-US" altLang="zh-CN" sz="2000" b="1" dirty="0" smtClean="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endeavor to build this planet of ours into a single harmonious </a:t>
            </a:r>
            <a:r>
              <a:rPr lang="en-US" altLang="zh-CN" sz="2000" dirty="0">
                <a:latin typeface="Times New Roman" panose="02020603050405020304" pitchFamily="18" charset="0"/>
                <a:cs typeface="Times New Roman" panose="02020603050405020304" pitchFamily="18" charset="0"/>
              </a:rPr>
              <a:t>family, and </a:t>
            </a:r>
            <a:r>
              <a:rPr lang="en-US" altLang="zh-CN" sz="2000" b="1" u="sng" dirty="0">
                <a:latin typeface="Times New Roman" panose="02020603050405020304" pitchFamily="18" charset="0"/>
                <a:cs typeface="Times New Roman" panose="02020603050405020304" pitchFamily="18" charset="0"/>
              </a:rPr>
              <a:t>turn</a:t>
            </a:r>
            <a:r>
              <a:rPr lang="en-US" altLang="zh-CN" sz="2000" dirty="0">
                <a:latin typeface="Times New Roman" panose="02020603050405020304" pitchFamily="18" charset="0"/>
                <a:cs typeface="Times New Roman" panose="02020603050405020304" pitchFamily="18" charset="0"/>
              </a:rPr>
              <a:t> people’s longing for a better life</a:t>
            </a:r>
            <a:r>
              <a:rPr lang="en-US" altLang="zh-CN" sz="2000" b="1" u="sng" dirty="0">
                <a:latin typeface="Times New Roman" panose="02020603050405020304" pitchFamily="18" charset="0"/>
                <a:cs typeface="Times New Roman" panose="02020603050405020304" pitchFamily="18" charset="0"/>
              </a:rPr>
              <a:t> into reality</a:t>
            </a:r>
            <a:r>
              <a:rPr lang="en-US" altLang="zh-CN" sz="2000" dirty="0" smtClean="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p:txBody>
      </p:sp>
      <p:sp>
        <p:nvSpPr>
          <p:cNvPr id="2" name="矩形 1"/>
          <p:cNvSpPr/>
          <p:nvPr/>
        </p:nvSpPr>
        <p:spPr>
          <a:xfrm>
            <a:off x="649448" y="980539"/>
            <a:ext cx="6223000" cy="348813"/>
          </a:xfrm>
          <a:prstGeom prst="rect">
            <a:avLst/>
          </a:prstGeom>
        </p:spPr>
        <p:txBody>
          <a:bodyPr wrap="square">
            <a:spAutoFit/>
          </a:bodyPr>
          <a:lstStyle/>
          <a:p>
            <a:pPr lvl="0">
              <a:lnSpc>
                <a:spcPts val="2000"/>
              </a:lnSpc>
              <a:defRPr/>
            </a:pPr>
            <a:r>
              <a:rPr lang="en-US" altLang="zh-CN" sz="2400" b="1" dirty="0" smtClean="0">
                <a:latin typeface="Times New Roman" panose="02020603050405020304" pitchFamily="18" charset="0"/>
              </a:rPr>
              <a:t>From </a:t>
            </a:r>
            <a:r>
              <a:rPr lang="en-US" altLang="zh-CN" sz="2400" b="1" i="1" dirty="0" smtClean="0">
                <a:latin typeface="Times New Roman" panose="02020603050405020304" pitchFamily="18" charset="0"/>
              </a:rPr>
              <a:t>XI JINPING: The </a:t>
            </a:r>
            <a:r>
              <a:rPr lang="en-US" altLang="zh-CN" sz="2400" b="1" i="1" dirty="0">
                <a:latin typeface="Times New Roman" panose="02020603050405020304" pitchFamily="18" charset="0"/>
              </a:rPr>
              <a:t>Governance of China</a:t>
            </a:r>
          </a:p>
        </p:txBody>
      </p:sp>
      <p:sp>
        <p:nvSpPr>
          <p:cNvPr id="3" name="矩形 2"/>
          <p:cNvSpPr/>
          <p:nvPr/>
        </p:nvSpPr>
        <p:spPr>
          <a:xfrm>
            <a:off x="2960716" y="1452879"/>
            <a:ext cx="6258560" cy="369332"/>
          </a:xfrm>
          <a:prstGeom prst="rect">
            <a:avLst/>
          </a:prstGeom>
        </p:spPr>
        <p:txBody>
          <a:bodyPr wrap="square">
            <a:spAutoFit/>
          </a:bodyPr>
          <a:lstStyle/>
          <a:p>
            <a:r>
              <a:rPr lang="en-US" altLang="zh-CN" b="1" dirty="0" smtClean="0">
                <a:latin typeface="Times New Roman" panose="02020603050405020304" pitchFamily="18" charset="0"/>
                <a:cs typeface="Times New Roman" panose="02020603050405020304" pitchFamily="18" charset="0"/>
              </a:rPr>
              <a:t>A Global Community </a:t>
            </a:r>
            <a:r>
              <a:rPr lang="en-US" altLang="zh-CN" b="1" dirty="0">
                <a:latin typeface="Times New Roman" panose="02020603050405020304" pitchFamily="18" charset="0"/>
                <a:cs typeface="Times New Roman" panose="02020603050405020304" pitchFamily="18" charset="0"/>
              </a:rPr>
              <a:t>of </a:t>
            </a:r>
            <a:r>
              <a:rPr lang="en-US" altLang="zh-CN" b="1" dirty="0" smtClean="0">
                <a:latin typeface="Times New Roman" panose="02020603050405020304" pitchFamily="18" charset="0"/>
                <a:cs typeface="Times New Roman" panose="02020603050405020304" pitchFamily="18" charset="0"/>
              </a:rPr>
              <a:t>Shared Future  (</a:t>
            </a:r>
            <a:r>
              <a:rPr lang="zh-CN" altLang="en-US" b="1" dirty="0" smtClean="0">
                <a:latin typeface="Times New Roman" panose="02020603050405020304" pitchFamily="18" charset="0"/>
                <a:cs typeface="Times New Roman" panose="02020603050405020304" pitchFamily="18" charset="0"/>
              </a:rPr>
              <a:t>人类命运共同体</a:t>
            </a:r>
            <a:r>
              <a:rPr lang="en-US" altLang="zh-CN" b="1" dirty="0" smtClean="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451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heckerboard(across)">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checkerboard(across)">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checkerboard(across)">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checkerboard(across)">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checkerboard(across)">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700248" y="926773"/>
            <a:ext cx="6045992" cy="436026"/>
          </a:xfrm>
          <a:prstGeom prst="rect">
            <a:avLst/>
          </a:prstGeom>
          <a:solidFill>
            <a:srgbClr val="92D050"/>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200"/>
              </a:lnSpc>
              <a:buNone/>
              <a:defRPr/>
            </a:pPr>
            <a:endParaRPr lang="en-US" altLang="zh-CN" sz="2400" dirty="0">
              <a:solidFill>
                <a:schemeClr val="folHlink"/>
              </a:solidFill>
              <a:latin typeface="Times New Roman" panose="02020603050405020304" pitchFamily="18" charset="0"/>
            </a:endParaRPr>
          </a:p>
        </p:txBody>
      </p:sp>
      <p:sp>
        <p:nvSpPr>
          <p:cNvPr id="8" name="TextBox 5"/>
          <p:cNvSpPr txBox="1"/>
          <p:nvPr/>
        </p:nvSpPr>
        <p:spPr>
          <a:xfrm>
            <a:off x="831273" y="275625"/>
            <a:ext cx="11156472" cy="446276"/>
          </a:xfrm>
          <a:prstGeom prst="rect">
            <a:avLst/>
          </a:prstGeom>
          <a:noFill/>
        </p:spPr>
        <p:txBody>
          <a:bodyPr wrap="square" rtlCol="0">
            <a:spAutoFit/>
          </a:bodyPr>
          <a:lstStyle/>
          <a:p>
            <a:r>
              <a:rPr lang="en-US" altLang="zh-CN" sz="23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2300" b="1" dirty="0" smtClean="0">
                <a:solidFill>
                  <a:srgbClr val="FFFF00"/>
                </a:solidFill>
                <a:latin typeface="Times New Roman" panose="02020603050405020304" pitchFamily="18" charset="0"/>
                <a:cs typeface="Times New Roman" panose="02020603050405020304" pitchFamily="18" charset="0"/>
              </a:rPr>
              <a:t>4. </a:t>
            </a:r>
            <a:r>
              <a:rPr lang="en-US" altLang="zh-CN" sz="2300" b="1" dirty="0" smtClean="0">
                <a:solidFill>
                  <a:srgbClr val="FFFF00"/>
                </a:solidFill>
                <a:latin typeface="Times New Roman" panose="02020603050405020304" pitchFamily="18" charset="0"/>
              </a:rPr>
              <a:t>Interpreting skills on expressions </a:t>
            </a:r>
            <a:r>
              <a:rPr lang="en-US" altLang="zh-CN" sz="2300" b="1" dirty="0">
                <a:solidFill>
                  <a:srgbClr val="FFFF00"/>
                </a:solidFill>
                <a:latin typeface="Times New Roman" panose="02020603050405020304" pitchFamily="18" charset="0"/>
              </a:rPr>
              <a:t>with Chinese </a:t>
            </a:r>
            <a:r>
              <a:rPr lang="en-US" altLang="zh-CN" sz="2300" b="1" dirty="0" smtClean="0">
                <a:solidFill>
                  <a:srgbClr val="FFFF00"/>
                </a:solidFill>
                <a:latin typeface="Times New Roman" panose="02020603050405020304" pitchFamily="18" charset="0"/>
              </a:rPr>
              <a:t>characteristics</a:t>
            </a:r>
            <a:endParaRPr lang="en-US" altLang="zh-CN" sz="2300" b="1" dirty="0">
              <a:solidFill>
                <a:srgbClr val="FFFF00"/>
              </a:solidFill>
              <a:latin typeface="Times New Roman" panose="02020603050405020304" pitchFamily="18" charset="0"/>
            </a:endParaRPr>
          </a:p>
        </p:txBody>
      </p:sp>
      <p:sp>
        <p:nvSpPr>
          <p:cNvPr id="9" name="Rectangle 3"/>
          <p:cNvSpPr txBox="1">
            <a:spLocks noRot="1" noChangeArrowheads="1"/>
          </p:cNvSpPr>
          <p:nvPr/>
        </p:nvSpPr>
        <p:spPr>
          <a:xfrm>
            <a:off x="450272" y="2118360"/>
            <a:ext cx="11279448" cy="3982720"/>
          </a:xfrm>
          <a:prstGeom prst="rect">
            <a:avLst/>
          </a:prstGeom>
          <a:ln>
            <a:solidFill>
              <a:schemeClr val="tx1"/>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zh-CN" altLang="zh-CN" sz="2000" b="1" dirty="0">
                <a:latin typeface="Times New Roman" panose="02020603050405020304" pitchFamily="18" charset="0"/>
                <a:cs typeface="Times New Roman" panose="02020603050405020304" pitchFamily="18" charset="0"/>
              </a:rPr>
              <a:t>把世界各国人民对美好生活的向往变成现实</a:t>
            </a:r>
            <a:endParaRPr lang="zh-CN" altLang="zh-CN" sz="2000" dirty="0">
              <a:latin typeface="Times New Roman" panose="02020603050405020304" pitchFamily="18" charset="0"/>
              <a:cs typeface="Times New Roman" panose="02020603050405020304" pitchFamily="18" charset="0"/>
            </a:endParaRPr>
          </a:p>
          <a:p>
            <a:pPr marL="0" indent="0" algn="ctr">
              <a:lnSpc>
                <a:spcPts val="2800"/>
              </a:lnSpc>
              <a:buNone/>
            </a:pPr>
            <a:r>
              <a:rPr lang="en-US" altLang="zh-CN" sz="2000" b="1" dirty="0">
                <a:latin typeface="Times New Roman" panose="02020603050405020304" pitchFamily="18" charset="0"/>
                <a:cs typeface="Times New Roman" panose="02020603050405020304" pitchFamily="18" charset="0"/>
              </a:rPr>
              <a:t>Meet People’s expectation fro a Better Life</a:t>
            </a:r>
            <a:endParaRPr lang="zh-CN" altLang="zh-CN" sz="2000" dirty="0">
              <a:latin typeface="Times New Roman" panose="02020603050405020304" pitchFamily="18" charset="0"/>
              <a:cs typeface="Times New Roman" panose="02020603050405020304" pitchFamily="18" charset="0"/>
            </a:endParaRPr>
          </a:p>
          <a:p>
            <a:pPr marL="0" indent="0" algn="ctr">
              <a:lnSpc>
                <a:spcPts val="2800"/>
              </a:lnSpc>
              <a:buNone/>
            </a:pPr>
            <a:r>
              <a:rPr lang="zh-CN" altLang="zh-CN"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2017</a:t>
            </a:r>
            <a:r>
              <a:rPr lang="zh-CN" altLang="zh-CN" sz="2000" dirty="0">
                <a:latin typeface="Times New Roman" panose="02020603050405020304" pitchFamily="18" charset="0"/>
                <a:cs typeface="Times New Roman" panose="02020603050405020304" pitchFamily="18" charset="0"/>
              </a:rPr>
              <a:t>年</a:t>
            </a:r>
            <a:r>
              <a:rPr lang="en-US" altLang="zh-CN" sz="2000" dirty="0">
                <a:latin typeface="Times New Roman" panose="02020603050405020304" pitchFamily="18" charset="0"/>
                <a:cs typeface="Times New Roman" panose="02020603050405020304" pitchFamily="18" charset="0"/>
              </a:rPr>
              <a:t>12</a:t>
            </a:r>
            <a:r>
              <a:rPr lang="zh-CN" altLang="zh-CN" sz="2000" dirty="0">
                <a:latin typeface="Times New Roman" panose="02020603050405020304" pitchFamily="18" charset="0"/>
                <a:cs typeface="Times New Roman" panose="02020603050405020304" pitchFamily="18" charset="0"/>
              </a:rPr>
              <a:t>月</a:t>
            </a:r>
            <a:r>
              <a:rPr lang="en-US" altLang="zh-CN" sz="2000" dirty="0">
                <a:latin typeface="Times New Roman" panose="02020603050405020304" pitchFamily="18" charset="0"/>
                <a:cs typeface="Times New Roman" panose="02020603050405020304" pitchFamily="18" charset="0"/>
              </a:rPr>
              <a:t>1</a:t>
            </a:r>
            <a:r>
              <a:rPr lang="zh-CN" altLang="zh-CN" sz="2000" dirty="0" smtClean="0">
                <a:latin typeface="Times New Roman" panose="02020603050405020304" pitchFamily="18" charset="0"/>
                <a:cs typeface="Times New Roman" panose="02020603050405020304" pitchFamily="18" charset="0"/>
              </a:rPr>
              <a:t>日</a:t>
            </a:r>
            <a:r>
              <a:rPr lang="en-US" altLang="zh-CN" sz="2000" dirty="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 December </a:t>
            </a:r>
            <a:r>
              <a:rPr lang="en-US" altLang="zh-CN" sz="2000" dirty="0">
                <a:latin typeface="Times New Roman" panose="02020603050405020304" pitchFamily="18" charset="0"/>
                <a:cs typeface="Times New Roman" panose="02020603050405020304" pitchFamily="18" charset="0"/>
              </a:rPr>
              <a:t>1, </a:t>
            </a:r>
            <a:r>
              <a:rPr lang="en-US" altLang="zh-CN" sz="2000" dirty="0" smtClean="0">
                <a:latin typeface="Times New Roman" panose="02020603050405020304" pitchFamily="18" charset="0"/>
                <a:cs typeface="Times New Roman" panose="02020603050405020304" pitchFamily="18" charset="0"/>
              </a:rPr>
              <a:t>2017)</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我们要努力建设一个远离恐惧、普遍安全的世界。</a:t>
            </a:r>
          </a:p>
          <a:p>
            <a:pPr marL="0" indent="0">
              <a:buNone/>
            </a:pPr>
            <a:r>
              <a:rPr lang="en-US" altLang="zh-CN" sz="2400" dirty="0">
                <a:latin typeface="Times New Roman" panose="02020603050405020304" pitchFamily="18" charset="0"/>
                <a:cs typeface="Times New Roman" panose="02020603050405020304" pitchFamily="18" charset="0"/>
              </a:rPr>
              <a:t>We should endeavor to build a world of universal security free from fear</a:t>
            </a:r>
            <a:r>
              <a:rPr lang="en-US" altLang="zh-CN"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我们要努力建设一个远离贫困、共同繁荣的世界。</a:t>
            </a:r>
          </a:p>
          <a:p>
            <a:pPr marL="0" indent="0">
              <a:buNone/>
            </a:pPr>
            <a:r>
              <a:rPr lang="en-US" altLang="zh-CN" sz="2400" dirty="0">
                <a:latin typeface="Times New Roman" panose="02020603050405020304" pitchFamily="18" charset="0"/>
                <a:cs typeface="Times New Roman" panose="02020603050405020304" pitchFamily="18" charset="0"/>
              </a:rPr>
              <a:t>We should endeavor to build a world of common prosperity free from poverty</a:t>
            </a:r>
            <a:r>
              <a:rPr lang="en-US" altLang="zh-CN"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我们要努力建设一个远离封闭、开放包容的世界</a:t>
            </a:r>
            <a:r>
              <a:rPr lang="zh-CN" altLang="zh-CN" sz="2400" dirty="0" smtClean="0">
                <a:latin typeface="Times New Roman" panose="02020603050405020304" pitchFamily="18" charset="0"/>
                <a:cs typeface="Times New Roman" panose="02020603050405020304" pitchFamily="18" charset="0"/>
              </a:rPr>
              <a:t>。</a:t>
            </a:r>
            <a:endParaRPr lang="en-US" altLang="zh-CN" sz="2400" dirty="0" smtClean="0">
              <a:latin typeface="Times New Roman" panose="02020603050405020304" pitchFamily="18" charset="0"/>
              <a:cs typeface="Times New Roman" panose="02020603050405020304" pitchFamily="18" charset="0"/>
            </a:endParaRPr>
          </a:p>
          <a:p>
            <a:pPr marL="0" indent="0">
              <a:buNone/>
            </a:pPr>
            <a:r>
              <a:rPr lang="en-US" altLang="zh-CN" sz="2400" dirty="0" smtClean="0">
                <a:latin typeface="Times New Roman" panose="02020603050405020304" pitchFamily="18" charset="0"/>
                <a:cs typeface="Times New Roman" panose="02020603050405020304" pitchFamily="18" charset="0"/>
              </a:rPr>
              <a:t>We should endeavor to build a world that is open and inclusive, a world free from isolation. </a:t>
            </a:r>
            <a:endParaRPr lang="zh-CN" altLang="zh-CN" sz="2400" dirty="0">
              <a:latin typeface="Times New Roman" panose="02020603050405020304" pitchFamily="18" charset="0"/>
              <a:cs typeface="Times New Roman" panose="02020603050405020304" pitchFamily="18" charset="0"/>
            </a:endParaRPr>
          </a:p>
        </p:txBody>
      </p:sp>
      <p:sp>
        <p:nvSpPr>
          <p:cNvPr id="2" name="矩形 1"/>
          <p:cNvSpPr/>
          <p:nvPr/>
        </p:nvSpPr>
        <p:spPr>
          <a:xfrm>
            <a:off x="649448" y="980539"/>
            <a:ext cx="6223000" cy="348813"/>
          </a:xfrm>
          <a:prstGeom prst="rect">
            <a:avLst/>
          </a:prstGeom>
        </p:spPr>
        <p:txBody>
          <a:bodyPr wrap="square">
            <a:spAutoFit/>
          </a:bodyPr>
          <a:lstStyle/>
          <a:p>
            <a:pPr lvl="0">
              <a:lnSpc>
                <a:spcPts val="2000"/>
              </a:lnSpc>
              <a:defRPr/>
            </a:pPr>
            <a:r>
              <a:rPr lang="en-US" altLang="zh-CN" sz="2400" b="1" dirty="0" smtClean="0">
                <a:latin typeface="Times New Roman" panose="02020603050405020304" pitchFamily="18" charset="0"/>
              </a:rPr>
              <a:t>From </a:t>
            </a:r>
            <a:r>
              <a:rPr lang="en-US" altLang="zh-CN" sz="2400" b="1" i="1" dirty="0" smtClean="0">
                <a:latin typeface="Times New Roman" panose="02020603050405020304" pitchFamily="18" charset="0"/>
              </a:rPr>
              <a:t>XI JINPING: The </a:t>
            </a:r>
            <a:r>
              <a:rPr lang="en-US" altLang="zh-CN" sz="2400" b="1" i="1" dirty="0">
                <a:latin typeface="Times New Roman" panose="02020603050405020304" pitchFamily="18" charset="0"/>
              </a:rPr>
              <a:t>Governance of China</a:t>
            </a:r>
          </a:p>
        </p:txBody>
      </p:sp>
      <p:sp>
        <p:nvSpPr>
          <p:cNvPr id="3" name="矩形 2"/>
          <p:cNvSpPr/>
          <p:nvPr/>
        </p:nvSpPr>
        <p:spPr>
          <a:xfrm>
            <a:off x="2960716" y="1452879"/>
            <a:ext cx="6258560" cy="369332"/>
          </a:xfrm>
          <a:prstGeom prst="rect">
            <a:avLst/>
          </a:prstGeom>
        </p:spPr>
        <p:txBody>
          <a:bodyPr wrap="square">
            <a:spAutoFit/>
          </a:bodyPr>
          <a:lstStyle/>
          <a:p>
            <a:r>
              <a:rPr lang="en-US" altLang="zh-CN" b="1" dirty="0" smtClean="0">
                <a:latin typeface="Times New Roman" panose="02020603050405020304" pitchFamily="18" charset="0"/>
                <a:cs typeface="Times New Roman" panose="02020603050405020304" pitchFamily="18" charset="0"/>
              </a:rPr>
              <a:t>A Global Community </a:t>
            </a:r>
            <a:r>
              <a:rPr lang="en-US" altLang="zh-CN" b="1" dirty="0">
                <a:latin typeface="Times New Roman" panose="02020603050405020304" pitchFamily="18" charset="0"/>
                <a:cs typeface="Times New Roman" panose="02020603050405020304" pitchFamily="18" charset="0"/>
              </a:rPr>
              <a:t>of </a:t>
            </a:r>
            <a:r>
              <a:rPr lang="en-US" altLang="zh-CN" b="1" dirty="0" smtClean="0">
                <a:latin typeface="Times New Roman" panose="02020603050405020304" pitchFamily="18" charset="0"/>
                <a:cs typeface="Times New Roman" panose="02020603050405020304" pitchFamily="18" charset="0"/>
              </a:rPr>
              <a:t>Shared Future  (</a:t>
            </a:r>
            <a:r>
              <a:rPr lang="zh-CN" altLang="en-US" b="1" dirty="0" smtClean="0">
                <a:latin typeface="Times New Roman" panose="02020603050405020304" pitchFamily="18" charset="0"/>
                <a:cs typeface="Times New Roman" panose="02020603050405020304" pitchFamily="18" charset="0"/>
              </a:rPr>
              <a:t>人类命运共同体</a:t>
            </a:r>
            <a:r>
              <a:rPr lang="en-US" altLang="zh-CN" b="1" dirty="0" smtClean="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041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animEffect transition="in" filter="checkerboard(across)">
                                      <p:cBhvr>
                                        <p:cTn id="7" dur="500"/>
                                        <p:tgtEl>
                                          <p:spTgt spid="9">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xEl>
                                              <p:pRg st="8" end="8"/>
                                            </p:txEl>
                                          </p:spTgt>
                                        </p:tgtEl>
                                        <p:attrNameLst>
                                          <p:attrName>style.visibility</p:attrName>
                                        </p:attrNameLst>
                                      </p:cBhvr>
                                      <p:to>
                                        <p:strVal val="visible"/>
                                      </p:to>
                                    </p:set>
                                    <p:animEffect transition="in" filter="checkerboard(across)">
                                      <p:cBhvr>
                                        <p:cTn id="12"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700248" y="926773"/>
            <a:ext cx="6045992" cy="436026"/>
          </a:xfrm>
          <a:prstGeom prst="rect">
            <a:avLst/>
          </a:prstGeom>
          <a:solidFill>
            <a:srgbClr val="92D050"/>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200"/>
              </a:lnSpc>
              <a:buNone/>
              <a:defRPr/>
            </a:pPr>
            <a:endParaRPr lang="en-US" altLang="zh-CN" sz="2400" dirty="0">
              <a:solidFill>
                <a:schemeClr val="folHlink"/>
              </a:solidFill>
              <a:latin typeface="Times New Roman" panose="02020603050405020304" pitchFamily="18" charset="0"/>
            </a:endParaRPr>
          </a:p>
        </p:txBody>
      </p:sp>
      <p:sp>
        <p:nvSpPr>
          <p:cNvPr id="8" name="TextBox 5"/>
          <p:cNvSpPr txBox="1"/>
          <p:nvPr/>
        </p:nvSpPr>
        <p:spPr>
          <a:xfrm>
            <a:off x="831273" y="275625"/>
            <a:ext cx="11156472" cy="446276"/>
          </a:xfrm>
          <a:prstGeom prst="rect">
            <a:avLst/>
          </a:prstGeom>
          <a:noFill/>
        </p:spPr>
        <p:txBody>
          <a:bodyPr wrap="square" rtlCol="0">
            <a:spAutoFit/>
          </a:bodyPr>
          <a:lstStyle/>
          <a:p>
            <a:r>
              <a:rPr lang="en-US" altLang="zh-CN" sz="23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2300" b="1" dirty="0" smtClean="0">
                <a:solidFill>
                  <a:srgbClr val="FFFF00"/>
                </a:solidFill>
                <a:latin typeface="Times New Roman" panose="02020603050405020304" pitchFamily="18" charset="0"/>
                <a:cs typeface="Times New Roman" panose="02020603050405020304" pitchFamily="18" charset="0"/>
              </a:rPr>
              <a:t>4. </a:t>
            </a:r>
            <a:r>
              <a:rPr lang="en-US" altLang="zh-CN" sz="2300" b="1" dirty="0" smtClean="0">
                <a:solidFill>
                  <a:srgbClr val="FFFF00"/>
                </a:solidFill>
                <a:latin typeface="Times New Roman" panose="02020603050405020304" pitchFamily="18" charset="0"/>
              </a:rPr>
              <a:t>Interpreting skills on expressions </a:t>
            </a:r>
            <a:r>
              <a:rPr lang="en-US" altLang="zh-CN" sz="2300" b="1" dirty="0">
                <a:solidFill>
                  <a:srgbClr val="FFFF00"/>
                </a:solidFill>
                <a:latin typeface="Times New Roman" panose="02020603050405020304" pitchFamily="18" charset="0"/>
              </a:rPr>
              <a:t>with Chinese </a:t>
            </a:r>
            <a:r>
              <a:rPr lang="en-US" altLang="zh-CN" sz="2300" b="1" dirty="0" smtClean="0">
                <a:solidFill>
                  <a:srgbClr val="FFFF00"/>
                </a:solidFill>
                <a:latin typeface="Times New Roman" panose="02020603050405020304" pitchFamily="18" charset="0"/>
              </a:rPr>
              <a:t>characteristics</a:t>
            </a:r>
            <a:endParaRPr lang="en-US" altLang="zh-CN" sz="2300" b="1" dirty="0">
              <a:solidFill>
                <a:srgbClr val="FFFF00"/>
              </a:solidFill>
              <a:latin typeface="Times New Roman" panose="02020603050405020304" pitchFamily="18" charset="0"/>
            </a:endParaRPr>
          </a:p>
        </p:txBody>
      </p:sp>
      <p:sp>
        <p:nvSpPr>
          <p:cNvPr id="9" name="Rectangle 3"/>
          <p:cNvSpPr txBox="1">
            <a:spLocks noRot="1" noChangeArrowheads="1"/>
          </p:cNvSpPr>
          <p:nvPr/>
        </p:nvSpPr>
        <p:spPr>
          <a:xfrm>
            <a:off x="450272" y="1922417"/>
            <a:ext cx="11279448" cy="4315823"/>
          </a:xfrm>
          <a:prstGeom prst="rect">
            <a:avLst/>
          </a:prstGeom>
          <a:ln>
            <a:solidFill>
              <a:schemeClr val="tx1"/>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None/>
            </a:pPr>
            <a:r>
              <a:rPr lang="zh-CN" altLang="zh-CN" sz="2000" b="1" dirty="0">
                <a:latin typeface="Times New Roman" panose="02020603050405020304" pitchFamily="18" charset="0"/>
                <a:cs typeface="Times New Roman" panose="02020603050405020304" pitchFamily="18" charset="0"/>
              </a:rPr>
              <a:t>把世界各国人民对美好生活的向往变成现实</a:t>
            </a:r>
            <a:endParaRPr lang="zh-CN" altLang="zh-CN" sz="2000" dirty="0">
              <a:latin typeface="Times New Roman" panose="02020603050405020304" pitchFamily="18" charset="0"/>
              <a:cs typeface="Times New Roman" panose="02020603050405020304" pitchFamily="18" charset="0"/>
            </a:endParaRPr>
          </a:p>
          <a:p>
            <a:pPr marL="0" indent="0" algn="ctr">
              <a:lnSpc>
                <a:spcPts val="2600"/>
              </a:lnSpc>
              <a:buNone/>
            </a:pPr>
            <a:r>
              <a:rPr lang="en-US" altLang="zh-CN" sz="2000" b="1" dirty="0">
                <a:latin typeface="Times New Roman" panose="02020603050405020304" pitchFamily="18" charset="0"/>
                <a:cs typeface="Times New Roman" panose="02020603050405020304" pitchFamily="18" charset="0"/>
              </a:rPr>
              <a:t>Meet People’s expectation fro a Better Life</a:t>
            </a:r>
            <a:endParaRPr lang="zh-CN" altLang="zh-CN" sz="2000" dirty="0">
              <a:latin typeface="Times New Roman" panose="02020603050405020304" pitchFamily="18" charset="0"/>
              <a:cs typeface="Times New Roman" panose="02020603050405020304" pitchFamily="18" charset="0"/>
            </a:endParaRPr>
          </a:p>
          <a:p>
            <a:pPr marL="0" indent="0" algn="ctr">
              <a:lnSpc>
                <a:spcPts val="2600"/>
              </a:lnSpc>
              <a:buNone/>
            </a:pPr>
            <a:r>
              <a:rPr lang="zh-CN" altLang="zh-CN"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2017</a:t>
            </a:r>
            <a:r>
              <a:rPr lang="zh-CN" altLang="zh-CN" sz="2000" dirty="0">
                <a:latin typeface="Times New Roman" panose="02020603050405020304" pitchFamily="18" charset="0"/>
                <a:cs typeface="Times New Roman" panose="02020603050405020304" pitchFamily="18" charset="0"/>
              </a:rPr>
              <a:t>年</a:t>
            </a:r>
            <a:r>
              <a:rPr lang="en-US" altLang="zh-CN" sz="2000" dirty="0">
                <a:latin typeface="Times New Roman" panose="02020603050405020304" pitchFamily="18" charset="0"/>
                <a:cs typeface="Times New Roman" panose="02020603050405020304" pitchFamily="18" charset="0"/>
              </a:rPr>
              <a:t>12</a:t>
            </a:r>
            <a:r>
              <a:rPr lang="zh-CN" altLang="zh-CN" sz="2000" dirty="0">
                <a:latin typeface="Times New Roman" panose="02020603050405020304" pitchFamily="18" charset="0"/>
                <a:cs typeface="Times New Roman" panose="02020603050405020304" pitchFamily="18" charset="0"/>
              </a:rPr>
              <a:t>月</a:t>
            </a:r>
            <a:r>
              <a:rPr lang="en-US" altLang="zh-CN" sz="2000" dirty="0">
                <a:latin typeface="Times New Roman" panose="02020603050405020304" pitchFamily="18" charset="0"/>
                <a:cs typeface="Times New Roman" panose="02020603050405020304" pitchFamily="18" charset="0"/>
              </a:rPr>
              <a:t>1</a:t>
            </a:r>
            <a:r>
              <a:rPr lang="zh-CN" altLang="zh-CN" sz="2000" dirty="0" smtClean="0">
                <a:latin typeface="Times New Roman" panose="02020603050405020304" pitchFamily="18" charset="0"/>
                <a:cs typeface="Times New Roman" panose="02020603050405020304" pitchFamily="18" charset="0"/>
              </a:rPr>
              <a:t>日</a:t>
            </a:r>
            <a:r>
              <a:rPr lang="en-US" altLang="zh-CN" sz="2000" dirty="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 December </a:t>
            </a:r>
            <a:r>
              <a:rPr lang="en-US" altLang="zh-CN" sz="2000" dirty="0">
                <a:latin typeface="Times New Roman" panose="02020603050405020304" pitchFamily="18" charset="0"/>
                <a:cs typeface="Times New Roman" panose="02020603050405020304" pitchFamily="18" charset="0"/>
              </a:rPr>
              <a:t>1, </a:t>
            </a:r>
            <a:r>
              <a:rPr lang="en-US" altLang="zh-CN" sz="2000" dirty="0" smtClean="0">
                <a:latin typeface="Times New Roman" panose="02020603050405020304" pitchFamily="18" charset="0"/>
                <a:cs typeface="Times New Roman" panose="02020603050405020304" pitchFamily="18" charset="0"/>
              </a:rPr>
              <a:t>2017)</a:t>
            </a:r>
            <a:endParaRPr lang="zh-CN" altLang="zh-CN" sz="2000" dirty="0">
              <a:latin typeface="Times New Roman" panose="02020603050405020304" pitchFamily="18" charset="0"/>
              <a:cs typeface="Times New Roman" panose="02020603050405020304" pitchFamily="18" charset="0"/>
            </a:endParaRPr>
          </a:p>
          <a:p>
            <a:pPr marL="0" indent="0" algn="just">
              <a:lnSpc>
                <a:spcPts val="2600"/>
              </a:lnSpc>
              <a:buNone/>
            </a:pPr>
            <a:r>
              <a:rPr lang="zh-CN" altLang="zh-CN" sz="2400" dirty="0"/>
              <a:t>当前，世界格局在变，发展格局在变，各个</a:t>
            </a:r>
            <a:r>
              <a:rPr lang="zh-CN" altLang="zh-CN" sz="2400" b="1" u="sng" dirty="0">
                <a:solidFill>
                  <a:srgbClr val="FF0000"/>
                </a:solidFill>
              </a:rPr>
              <a:t>政党</a:t>
            </a:r>
            <a:r>
              <a:rPr lang="zh-CN" altLang="zh-CN" sz="2400" b="1" u="sng" dirty="0">
                <a:solidFill>
                  <a:srgbClr val="FF0000"/>
                </a:solidFill>
                <a:latin typeface="方正粗黑宋简体" panose="02000000000000000000" pitchFamily="2" charset="-122"/>
                <a:ea typeface="方正粗黑宋简体" panose="02000000000000000000" pitchFamily="2" charset="-122"/>
              </a:rPr>
              <a:t>都要</a:t>
            </a:r>
            <a:r>
              <a:rPr lang="zh-CN" altLang="zh-CN" sz="2400" b="1" u="sng" dirty="0">
                <a:solidFill>
                  <a:srgbClr val="FF0000"/>
                </a:solidFill>
              </a:rPr>
              <a:t>顺应时代发展潮流、把握人类进步</a:t>
            </a:r>
            <a:r>
              <a:rPr lang="zh-CN" altLang="zh-CN" sz="2400" b="1" u="sng" dirty="0">
                <a:solidFill>
                  <a:srgbClr val="FF0000"/>
                </a:solidFill>
                <a:latin typeface="方正粗黑宋简体" panose="02000000000000000000" pitchFamily="2" charset="-122"/>
                <a:ea typeface="方正粗黑宋简体" panose="02000000000000000000" pitchFamily="2" charset="-122"/>
              </a:rPr>
              <a:t>大</a:t>
            </a:r>
            <a:r>
              <a:rPr lang="zh-CN" altLang="zh-CN" sz="2400" b="1" u="sng" dirty="0">
                <a:solidFill>
                  <a:srgbClr val="FF0000"/>
                </a:solidFill>
              </a:rPr>
              <a:t>势、顺应人民</a:t>
            </a:r>
            <a:r>
              <a:rPr lang="zh-CN" altLang="zh-CN" sz="2400" b="1" u="sng" dirty="0">
                <a:solidFill>
                  <a:srgbClr val="FF0000"/>
                </a:solidFill>
                <a:latin typeface="方正粗黑宋简体" panose="02000000000000000000" pitchFamily="2" charset="-122"/>
                <a:ea typeface="方正粗黑宋简体" panose="02000000000000000000" pitchFamily="2" charset="-122"/>
              </a:rPr>
              <a:t>共同</a:t>
            </a:r>
            <a:r>
              <a:rPr lang="zh-CN" altLang="zh-CN" sz="2400" b="1" u="sng" dirty="0">
                <a:solidFill>
                  <a:srgbClr val="FF0000"/>
                </a:solidFill>
              </a:rPr>
              <a:t>期待</a:t>
            </a:r>
            <a:r>
              <a:rPr lang="zh-CN" altLang="zh-CN" sz="2400" dirty="0"/>
              <a:t>，把自身发展同国家、民族、人类的发展紧密结合在一起。我们应该</a:t>
            </a:r>
            <a:r>
              <a:rPr lang="zh-CN" altLang="zh-CN" sz="2400" b="1" u="sng" dirty="0">
                <a:solidFill>
                  <a:srgbClr val="FF0000"/>
                </a:solidFill>
              </a:rPr>
              <a:t>志存高远、敢于担当</a:t>
            </a:r>
            <a:r>
              <a:rPr lang="zh-CN" altLang="zh-CN" sz="2400" dirty="0"/>
              <a:t>，</a:t>
            </a:r>
            <a:r>
              <a:rPr lang="zh-CN" altLang="zh-CN" sz="2400" b="1" u="sng" dirty="0">
                <a:solidFill>
                  <a:srgbClr val="FF0000"/>
                </a:solidFill>
                <a:latin typeface="方正粗黑宋简体" panose="02000000000000000000" pitchFamily="2" charset="-122"/>
                <a:ea typeface="方正粗黑宋简体" panose="02000000000000000000" pitchFamily="2" charset="-122"/>
              </a:rPr>
              <a:t>着眼</a:t>
            </a:r>
            <a:r>
              <a:rPr lang="zh-CN" altLang="zh-CN" sz="2400" b="1" u="sng" dirty="0">
                <a:solidFill>
                  <a:srgbClr val="FF0000"/>
                </a:solidFill>
              </a:rPr>
              <a:t>本国和世界，</a:t>
            </a:r>
            <a:r>
              <a:rPr lang="zh-CN" altLang="zh-CN" sz="2400" b="1" u="sng" dirty="0">
                <a:solidFill>
                  <a:srgbClr val="FF0000"/>
                </a:solidFill>
                <a:latin typeface="方正粗黑宋简体" panose="02000000000000000000" pitchFamily="2" charset="-122"/>
                <a:ea typeface="方正粗黑宋简体" panose="02000000000000000000" pitchFamily="2" charset="-122"/>
              </a:rPr>
              <a:t>着眼</a:t>
            </a:r>
            <a:r>
              <a:rPr lang="zh-CN" altLang="zh-CN" sz="2400" b="1" u="sng" dirty="0">
                <a:solidFill>
                  <a:srgbClr val="FF0000"/>
                </a:solidFill>
              </a:rPr>
              <a:t>全局和长远</a:t>
            </a:r>
            <a:r>
              <a:rPr lang="zh-CN" altLang="zh-CN" sz="2400" dirty="0">
                <a:solidFill>
                  <a:srgbClr val="FF0000"/>
                </a:solidFill>
              </a:rPr>
              <a:t>，</a:t>
            </a:r>
            <a:r>
              <a:rPr lang="zh-CN" altLang="zh-CN" sz="2400" b="1" dirty="0">
                <a:solidFill>
                  <a:srgbClr val="FF0000"/>
                </a:solidFill>
              </a:rPr>
              <a:t>自觉担负起时代使命</a:t>
            </a:r>
            <a:r>
              <a:rPr lang="zh-CN" altLang="zh-CN" sz="2400" dirty="0"/>
              <a:t>。</a:t>
            </a:r>
          </a:p>
          <a:p>
            <a:pPr marL="0" indent="0" algn="just">
              <a:lnSpc>
                <a:spcPts val="2600"/>
              </a:lnSpc>
              <a:buNone/>
            </a:pPr>
            <a:r>
              <a:rPr lang="en-US" altLang="zh-CN" sz="2400" dirty="0" smtClean="0"/>
              <a:t>Today</a:t>
            </a:r>
            <a:r>
              <a:rPr lang="en-US" altLang="zh-CN" sz="2400" dirty="0"/>
              <a:t>, the world is changing, as are our development models. Political parties must </a:t>
            </a:r>
            <a:r>
              <a:rPr lang="en-US" altLang="zh-CN" sz="2400" b="1" dirty="0">
                <a:solidFill>
                  <a:srgbClr val="FF0000"/>
                </a:solidFill>
              </a:rPr>
              <a:t>move with</a:t>
            </a:r>
            <a:r>
              <a:rPr lang="en-US" altLang="zh-CN" sz="2400" b="1" dirty="0"/>
              <a:t> the tide of the times, </a:t>
            </a:r>
            <a:r>
              <a:rPr lang="en-US" altLang="zh-CN" sz="2400" b="1" dirty="0">
                <a:solidFill>
                  <a:srgbClr val="FF0000"/>
                </a:solidFill>
              </a:rPr>
              <a:t>have a good understanding of</a:t>
            </a:r>
            <a:r>
              <a:rPr lang="en-US" altLang="zh-CN" sz="2400" b="1" dirty="0"/>
              <a:t> the general trends of human progress, </a:t>
            </a:r>
            <a:r>
              <a:rPr lang="en-US" altLang="zh-CN" sz="2400" b="1" dirty="0">
                <a:solidFill>
                  <a:srgbClr val="FF0000"/>
                </a:solidFill>
              </a:rPr>
              <a:t>meet</a:t>
            </a:r>
            <a:r>
              <a:rPr lang="en-US" altLang="zh-CN" sz="2400" b="1" dirty="0"/>
              <a:t> the common expectations of the people</a:t>
            </a:r>
            <a:r>
              <a:rPr lang="en-US" altLang="zh-CN" sz="2400" dirty="0"/>
              <a:t>, and closely link their personal development with the development of their country, their nation and humanity. We should </a:t>
            </a:r>
            <a:r>
              <a:rPr lang="en-US" altLang="zh-CN" sz="2400" b="1" u="sng" dirty="0"/>
              <a:t>aim high and look far,</a:t>
            </a:r>
            <a:r>
              <a:rPr lang="en-US" altLang="zh-CN" sz="2400" dirty="0"/>
              <a:t> have the courage to take up responsibilities, and</a:t>
            </a:r>
            <a:r>
              <a:rPr lang="en-US" altLang="zh-CN" sz="2400" b="1" u="sng" dirty="0"/>
              <a:t> shoulder the mission of the </a:t>
            </a:r>
            <a:r>
              <a:rPr lang="en-US" altLang="zh-CN" sz="2400" b="1" u="sng" dirty="0" smtClean="0"/>
              <a:t>times</a:t>
            </a:r>
            <a:r>
              <a:rPr lang="en-US" altLang="zh-CN" sz="2400" dirty="0" smtClean="0"/>
              <a:t>, </a:t>
            </a:r>
            <a:r>
              <a:rPr lang="en-US" altLang="zh-CN" sz="2400" b="1" dirty="0" smtClean="0">
                <a:solidFill>
                  <a:srgbClr val="FF0000"/>
                </a:solidFill>
              </a:rPr>
              <a:t>bearing in mind </a:t>
            </a:r>
            <a:r>
              <a:rPr lang="en-US" altLang="zh-CN" sz="2400" dirty="0" smtClean="0"/>
              <a:t>the interests of both our own countries and the world at large, and both the overall interests and long-term interests.</a:t>
            </a:r>
            <a:endParaRPr lang="zh-CN" altLang="zh-CN" sz="2400" dirty="0"/>
          </a:p>
        </p:txBody>
      </p:sp>
      <p:sp>
        <p:nvSpPr>
          <p:cNvPr id="2" name="矩形 1"/>
          <p:cNvSpPr/>
          <p:nvPr/>
        </p:nvSpPr>
        <p:spPr>
          <a:xfrm>
            <a:off x="649448" y="980539"/>
            <a:ext cx="6223000" cy="348813"/>
          </a:xfrm>
          <a:prstGeom prst="rect">
            <a:avLst/>
          </a:prstGeom>
        </p:spPr>
        <p:txBody>
          <a:bodyPr wrap="square">
            <a:spAutoFit/>
          </a:bodyPr>
          <a:lstStyle/>
          <a:p>
            <a:pPr lvl="0">
              <a:lnSpc>
                <a:spcPts val="2000"/>
              </a:lnSpc>
              <a:defRPr/>
            </a:pPr>
            <a:r>
              <a:rPr lang="en-US" altLang="zh-CN" sz="2400" b="1" dirty="0" smtClean="0">
                <a:latin typeface="Times New Roman" panose="02020603050405020304" pitchFamily="18" charset="0"/>
              </a:rPr>
              <a:t>From </a:t>
            </a:r>
            <a:r>
              <a:rPr lang="en-US" altLang="zh-CN" sz="2400" b="1" i="1" dirty="0" smtClean="0">
                <a:latin typeface="Times New Roman" panose="02020603050405020304" pitchFamily="18" charset="0"/>
              </a:rPr>
              <a:t>XI JINPING: The </a:t>
            </a:r>
            <a:r>
              <a:rPr lang="en-US" altLang="zh-CN" sz="2400" b="1" i="1" dirty="0">
                <a:latin typeface="Times New Roman" panose="02020603050405020304" pitchFamily="18" charset="0"/>
              </a:rPr>
              <a:t>Governance of China</a:t>
            </a:r>
          </a:p>
        </p:txBody>
      </p:sp>
      <p:sp>
        <p:nvSpPr>
          <p:cNvPr id="3" name="矩形 2"/>
          <p:cNvSpPr/>
          <p:nvPr/>
        </p:nvSpPr>
        <p:spPr>
          <a:xfrm>
            <a:off x="2960716" y="1452879"/>
            <a:ext cx="6258560" cy="369332"/>
          </a:xfrm>
          <a:prstGeom prst="rect">
            <a:avLst/>
          </a:prstGeom>
        </p:spPr>
        <p:txBody>
          <a:bodyPr wrap="square">
            <a:spAutoFit/>
          </a:bodyPr>
          <a:lstStyle/>
          <a:p>
            <a:r>
              <a:rPr lang="en-US" altLang="zh-CN" b="1" dirty="0" smtClean="0">
                <a:latin typeface="Times New Roman" panose="02020603050405020304" pitchFamily="18" charset="0"/>
                <a:cs typeface="Times New Roman" panose="02020603050405020304" pitchFamily="18" charset="0"/>
              </a:rPr>
              <a:t>A Global Community </a:t>
            </a:r>
            <a:r>
              <a:rPr lang="en-US" altLang="zh-CN" b="1" dirty="0">
                <a:latin typeface="Times New Roman" panose="02020603050405020304" pitchFamily="18" charset="0"/>
                <a:cs typeface="Times New Roman" panose="02020603050405020304" pitchFamily="18" charset="0"/>
              </a:rPr>
              <a:t>of </a:t>
            </a:r>
            <a:r>
              <a:rPr lang="en-US" altLang="zh-CN" b="1" dirty="0" smtClean="0">
                <a:latin typeface="Times New Roman" panose="02020603050405020304" pitchFamily="18" charset="0"/>
                <a:cs typeface="Times New Roman" panose="02020603050405020304" pitchFamily="18" charset="0"/>
              </a:rPr>
              <a:t>Shared Future  (</a:t>
            </a:r>
            <a:r>
              <a:rPr lang="zh-CN" altLang="en-US" b="1" dirty="0" smtClean="0">
                <a:latin typeface="Times New Roman" panose="02020603050405020304" pitchFamily="18" charset="0"/>
                <a:cs typeface="Times New Roman" panose="02020603050405020304" pitchFamily="18" charset="0"/>
              </a:rPr>
              <a:t>人类命运共同体</a:t>
            </a:r>
            <a:r>
              <a:rPr lang="en-US" altLang="zh-CN" b="1" dirty="0" smtClean="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431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Effect transition="in" filter="checkerboard(across)">
                                      <p:cBhvr>
                                        <p:cTn id="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4"/>
          <p:cNvSpPr txBox="1"/>
          <p:nvPr/>
        </p:nvSpPr>
        <p:spPr>
          <a:xfrm>
            <a:off x="781748" y="820271"/>
            <a:ext cx="2170034" cy="584775"/>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altLang="zh-CN" sz="3200" b="1" dirty="0" smtClean="0">
                <a:latin typeface="Times New Roman" panose="02020603050405020304" pitchFamily="18" charset="0"/>
                <a:ea typeface="黑体" panose="02010609060101010101" pitchFamily="49" charset="-122"/>
              </a:rPr>
              <a:t>Objectives</a:t>
            </a:r>
            <a:endParaRPr lang="zh-CN" altLang="en-US" sz="3200" b="1" dirty="0">
              <a:latin typeface="Times New Roman" panose="02020603050405020304" pitchFamily="18" charset="0"/>
              <a:cs typeface="Times New Roman" panose="02020603050405020304" pitchFamily="18" charset="0"/>
            </a:endParaRPr>
          </a:p>
        </p:txBody>
      </p:sp>
      <p:sp>
        <p:nvSpPr>
          <p:cNvPr id="7" name="Rectangle 3"/>
          <p:cNvSpPr txBox="1">
            <a:spLocks noChangeArrowheads="1"/>
          </p:cNvSpPr>
          <p:nvPr/>
        </p:nvSpPr>
        <p:spPr>
          <a:xfrm>
            <a:off x="1114325" y="1738718"/>
            <a:ext cx="10425034" cy="4052482"/>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700"/>
              </a:lnSpc>
              <a:buFontTx/>
              <a:buNone/>
            </a:pPr>
            <a:r>
              <a:rPr lang="en-US" altLang="zh-CN" sz="900" b="1" u="sng" dirty="0" smtClean="0">
                <a:solidFill>
                  <a:srgbClr val="FF0000"/>
                </a:solidFill>
                <a:latin typeface="Times New Roman" panose="02020603050405020304" pitchFamily="18" charset="0"/>
                <a:ea typeface="黑体" panose="02010609060101010101" pitchFamily="49" charset="-122"/>
              </a:rPr>
              <a:t>●</a:t>
            </a:r>
            <a:r>
              <a:rPr lang="en-US" altLang="zh-CN" sz="900" b="1" u="sng" dirty="0" smtClean="0">
                <a:latin typeface="Times New Roman" panose="02020603050405020304" pitchFamily="18" charset="0"/>
                <a:ea typeface="黑体" panose="02010609060101010101" pitchFamily="49" charset="-122"/>
              </a:rPr>
              <a:t> </a:t>
            </a:r>
            <a:r>
              <a:rPr lang="en-US" altLang="zh-CN" sz="2400" b="1" u="sng" dirty="0" smtClean="0">
                <a:latin typeface="Times New Roman" panose="02020603050405020304" pitchFamily="18" charset="0"/>
                <a:ea typeface="黑体" panose="02010609060101010101" pitchFamily="49" charset="-122"/>
              </a:rPr>
              <a:t> To understand the  basics of the speech on tourism                     </a:t>
            </a:r>
            <a:r>
              <a:rPr lang="en-US" altLang="zh-CN" sz="2400" b="1" u="sng" dirty="0" smtClean="0">
                <a:latin typeface="Times New Roman" panose="02020603050405020304" pitchFamily="18" charset="0"/>
                <a:ea typeface="黑体" panose="02010609060101010101" pitchFamily="49" charset="-122"/>
              </a:rPr>
              <a:t>                   </a:t>
            </a:r>
            <a:r>
              <a:rPr lang="en-US" altLang="zh-CN" sz="800" b="1" u="sng" dirty="0" smtClean="0">
                <a:latin typeface="Times New Roman" panose="02020603050405020304" pitchFamily="18" charset="0"/>
                <a:ea typeface="黑体" panose="02010609060101010101" pitchFamily="49" charset="-122"/>
              </a:rPr>
              <a:t>.</a:t>
            </a:r>
          </a:p>
          <a:p>
            <a:pPr marL="0" indent="0">
              <a:lnSpc>
                <a:spcPts val="5700"/>
              </a:lnSpc>
              <a:buFontTx/>
              <a:buNone/>
            </a:pPr>
            <a:r>
              <a:rPr lang="en-US" altLang="zh-CN" sz="900" b="1" u="sng" dirty="0">
                <a:solidFill>
                  <a:srgbClr val="FF0000"/>
                </a:solidFill>
                <a:latin typeface="Times New Roman" panose="02020603050405020304" pitchFamily="18" charset="0"/>
                <a:ea typeface="黑体" panose="02010609060101010101" pitchFamily="49" charset="-122"/>
              </a:rPr>
              <a:t>●  </a:t>
            </a:r>
            <a:r>
              <a:rPr lang="en-US" altLang="zh-CN" sz="2400" b="1" u="sng" dirty="0" smtClean="0">
                <a:latin typeface="Times New Roman" panose="02020603050405020304" pitchFamily="18" charset="0"/>
                <a:ea typeface="黑体" panose="02010609060101010101" pitchFamily="49" charset="-122"/>
              </a:rPr>
              <a:t>To be able to interpret the speeches on the topic of tourism        </a:t>
            </a:r>
            <a:r>
              <a:rPr lang="en-US" altLang="zh-CN" sz="2400" b="1" u="sng" dirty="0" smtClean="0">
                <a:latin typeface="Times New Roman" panose="02020603050405020304" pitchFamily="18" charset="0"/>
                <a:ea typeface="黑体" panose="02010609060101010101" pitchFamily="49" charset="-122"/>
              </a:rPr>
              <a:t>                   </a:t>
            </a:r>
            <a:r>
              <a:rPr lang="en-US" altLang="zh-CN" sz="800" b="1" u="sng" dirty="0">
                <a:latin typeface="Times New Roman" panose="02020603050405020304" pitchFamily="18" charset="0"/>
                <a:ea typeface="黑体" panose="02010609060101010101" pitchFamily="49" charset="-122"/>
              </a:rPr>
              <a:t> .</a:t>
            </a:r>
          </a:p>
          <a:p>
            <a:pPr marL="0" indent="0">
              <a:lnSpc>
                <a:spcPts val="5700"/>
              </a:lnSpc>
              <a:buFontTx/>
              <a:buNone/>
            </a:pPr>
            <a:r>
              <a:rPr lang="en-US" altLang="zh-CN" sz="900" b="1" u="sng" dirty="0">
                <a:solidFill>
                  <a:srgbClr val="FF0000"/>
                </a:solidFill>
                <a:latin typeface="Times New Roman" panose="02020603050405020304" pitchFamily="18" charset="0"/>
                <a:ea typeface="黑体" panose="02010609060101010101" pitchFamily="49" charset="-122"/>
              </a:rPr>
              <a:t>● </a:t>
            </a:r>
            <a:r>
              <a:rPr lang="en-US" altLang="zh-CN" sz="2400" b="1" u="sng" dirty="0">
                <a:latin typeface="Times New Roman" panose="02020603050405020304" pitchFamily="18" charset="0"/>
                <a:ea typeface="黑体" panose="02010609060101010101" pitchFamily="49" charset="-122"/>
              </a:rPr>
              <a:t>To develop students’ qualities of interpreting awareness &amp; decent </a:t>
            </a:r>
            <a:r>
              <a:rPr lang="en-US" altLang="zh-CN" sz="2400" b="1" u="sng" dirty="0" smtClean="0">
                <a:latin typeface="Times New Roman" panose="02020603050405020304" pitchFamily="18" charset="0"/>
                <a:ea typeface="黑体" panose="02010609060101010101" pitchFamily="49" charset="-122"/>
              </a:rPr>
              <a:t> </a:t>
            </a:r>
            <a:r>
              <a:rPr lang="en-US" altLang="zh-CN" sz="2400" b="1" u="sng" dirty="0" smtClean="0">
                <a:latin typeface="Times New Roman" panose="02020603050405020304" pitchFamily="18" charset="0"/>
                <a:ea typeface="黑体" panose="02010609060101010101" pitchFamily="49" charset="-122"/>
              </a:rPr>
              <a:t> manners</a:t>
            </a:r>
            <a:r>
              <a:rPr lang="en-US" altLang="zh-CN" sz="2400" b="1" u="sng" dirty="0">
                <a:latin typeface="Times New Roman" panose="02020603050405020304" pitchFamily="18" charset="0"/>
                <a:ea typeface="黑体" panose="02010609060101010101" pitchFamily="49" charset="-122"/>
              </a:rPr>
              <a:t>, </a:t>
            </a:r>
            <a:r>
              <a:rPr lang="en-US" altLang="zh-CN" sz="2400" b="1" u="sng" dirty="0" smtClean="0">
                <a:latin typeface="Times New Roman" panose="02020603050405020304" pitchFamily="18" charset="0"/>
                <a:ea typeface="黑体" panose="02010609060101010101" pitchFamily="49" charset="-122"/>
              </a:rPr>
              <a:t> and </a:t>
            </a:r>
            <a:r>
              <a:rPr lang="en-US" altLang="zh-CN" sz="2400" b="1" u="sng" dirty="0">
                <a:latin typeface="Times New Roman" panose="02020603050405020304" pitchFamily="18" charset="0"/>
                <a:ea typeface="黑体" panose="02010609060101010101" pitchFamily="49" charset="-122"/>
              </a:rPr>
              <a:t>to strengthen their </a:t>
            </a:r>
            <a:r>
              <a:rPr lang="en-US" altLang="zh-CN" sz="2400" b="1" u="sng" dirty="0" smtClean="0">
                <a:latin typeface="Times New Roman" panose="02020603050405020304" pitchFamily="18" charset="0"/>
                <a:ea typeface="黑体" panose="02010609060101010101" pitchFamily="49" charset="-122"/>
              </a:rPr>
              <a:t>cultural self-confidence  </a:t>
            </a:r>
            <a:r>
              <a:rPr lang="en-US" altLang="zh-CN" sz="2400" b="1" u="sng" dirty="0" smtClean="0">
                <a:latin typeface="Times New Roman" panose="02020603050405020304" pitchFamily="18" charset="0"/>
                <a:ea typeface="黑体" panose="02010609060101010101" pitchFamily="49" charset="-122"/>
              </a:rPr>
              <a:t>and sense of mission to   transmit Chinese culture                                                                                         </a:t>
            </a:r>
            <a:r>
              <a:rPr lang="en-US" altLang="zh-CN" sz="800" b="1" u="sng" dirty="0" smtClean="0">
                <a:latin typeface="Times New Roman" panose="02020603050405020304" pitchFamily="18" charset="0"/>
                <a:ea typeface="黑体" panose="02010609060101010101" pitchFamily="49" charset="-122"/>
              </a:rPr>
              <a:t>.</a:t>
            </a:r>
            <a:r>
              <a:rPr lang="en-US" altLang="zh-CN" sz="2400" b="1" u="sng" dirty="0" smtClean="0">
                <a:latin typeface="Times New Roman" panose="02020603050405020304" pitchFamily="18" charset="0"/>
                <a:ea typeface="黑体" panose="02010609060101010101" pitchFamily="49" charset="-122"/>
              </a:rPr>
              <a:t>  </a:t>
            </a:r>
            <a:endParaRPr lang="en-US" altLang="zh-CN" sz="2400" b="1" u="sng" dirty="0">
              <a:latin typeface="Times New Roman" panose="02020603050405020304" pitchFamily="18" charset="0"/>
              <a:ea typeface="黑体" panose="02010609060101010101" pitchFamily="49" charset="-122"/>
            </a:endParaRPr>
          </a:p>
          <a:p>
            <a:pPr marL="0" indent="0">
              <a:lnSpc>
                <a:spcPts val="5700"/>
              </a:lnSpc>
              <a:buFontTx/>
              <a:buNone/>
            </a:pPr>
            <a:endParaRPr lang="en-US" altLang="zh-CN" sz="2400" b="1" dirty="0" smtClean="0">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3633490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2825541" y="2626675"/>
            <a:ext cx="6734716" cy="2102273"/>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II. Class interpreting on </a:t>
            </a:r>
            <a:endParaRPr lang="en-US" altLang="zh-CN" sz="4800" b="1" dirty="0">
              <a:latin typeface="Times New Roman" panose="02020603050405020304" pitchFamily="18" charset="0"/>
              <a:ea typeface="黑体" panose="02010609060101010101" pitchFamily="49" charset="-122"/>
            </a:endParaRPr>
          </a:p>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tourism</a:t>
            </a:r>
          </a:p>
          <a:p>
            <a:pPr marL="0" indent="0" algn="ctr">
              <a:lnSpc>
                <a:spcPts val="5700"/>
              </a:lnSpc>
              <a:buFontTx/>
              <a:buNone/>
            </a:pPr>
            <a:endParaRPr lang="en-US" altLang="zh-CN" sz="4800" b="1" dirty="0" smtClean="0">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277577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 </a:t>
            </a:r>
            <a:r>
              <a:rPr lang="en-US" altLang="zh-CN" sz="2800" b="1" dirty="0">
                <a:solidFill>
                  <a:srgbClr val="FFFF00"/>
                </a:solidFill>
                <a:latin typeface="Times New Roman" panose="02020603050405020304" pitchFamily="18" charset="0"/>
                <a:cs typeface="Times New Roman" panose="02020603050405020304" pitchFamily="18" charset="0"/>
              </a:rPr>
              <a:t>1</a:t>
            </a:r>
            <a:r>
              <a:rPr lang="en-US" altLang="zh-CN" sz="2800" b="1" dirty="0" smtClean="0">
                <a:solidFill>
                  <a:srgbClr val="FFFF00"/>
                </a:solidFill>
                <a:latin typeface="Times New Roman" panose="02020603050405020304" pitchFamily="18" charset="0"/>
                <a:cs typeface="Times New Roman" panose="02020603050405020304" pitchFamily="18" charset="0"/>
              </a:rPr>
              <a:t>. </a:t>
            </a:r>
            <a:r>
              <a:rPr lang="en-US" altLang="zh-CN" sz="2800" b="1" dirty="0" smtClean="0">
                <a:solidFill>
                  <a:srgbClr val="FFFF00"/>
                </a:solidFill>
                <a:latin typeface="Times New Roman" panose="02020603050405020304" pitchFamily="18" charset="0"/>
              </a:rPr>
              <a:t>Sentences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7" name="Text Box 5"/>
          <p:cNvSpPr txBox="1">
            <a:spLocks noChangeArrowheads="1"/>
          </p:cNvSpPr>
          <p:nvPr/>
        </p:nvSpPr>
        <p:spPr bwMode="auto">
          <a:xfrm>
            <a:off x="1559561" y="1474713"/>
            <a:ext cx="8849360" cy="31957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600"/>
              </a:lnSpc>
              <a:spcBef>
                <a:spcPct val="50000"/>
              </a:spcBef>
              <a:buClrTx/>
              <a:buFontTx/>
              <a:buNone/>
            </a:pPr>
            <a:r>
              <a:rPr lang="en-US" altLang="zh-CN" sz="2000" b="1" dirty="0" smtClean="0">
                <a:latin typeface="Times New Roman" panose="02020603050405020304" pitchFamily="18" charset="0"/>
              </a:rPr>
              <a:t>1) Listening and interpreting</a:t>
            </a:r>
          </a:p>
          <a:p>
            <a:pPr eaLnBrk="1" hangingPunct="1">
              <a:lnSpc>
                <a:spcPts val="2600"/>
              </a:lnSpc>
              <a:spcBef>
                <a:spcPct val="50000"/>
              </a:spcBef>
              <a:buClrTx/>
              <a:buNone/>
            </a:pPr>
            <a:r>
              <a:rPr lang="en-US" altLang="zh-CN" sz="2000" dirty="0" smtClean="0">
                <a:latin typeface="Times New Roman" panose="02020603050405020304" pitchFamily="18" charset="0"/>
              </a:rPr>
              <a:t>    Listen to the speeches on  </a:t>
            </a:r>
            <a:r>
              <a:rPr lang="en-US" altLang="zh-CN" sz="2000" i="1" dirty="0" smtClean="0">
                <a:latin typeface="Times New Roman" panose="02020603050405020304" pitchFamily="18" charset="0"/>
              </a:rPr>
              <a:t>Mount Tai </a:t>
            </a:r>
            <a:r>
              <a:rPr lang="en-US" altLang="zh-CN" sz="2000" dirty="0" smtClean="0">
                <a:latin typeface="Times New Roman" panose="02020603050405020304" pitchFamily="18" charset="0"/>
              </a:rPr>
              <a:t>and </a:t>
            </a:r>
            <a:r>
              <a:rPr lang="en-US" altLang="zh-CN" sz="2000" i="1" dirty="0" smtClean="0">
                <a:latin typeface="Times New Roman" panose="02020603050405020304" pitchFamily="18" charset="0"/>
              </a:rPr>
              <a:t>Australia </a:t>
            </a:r>
            <a:r>
              <a:rPr lang="en-US" altLang="zh-CN" sz="2000" dirty="0" smtClean="0">
                <a:latin typeface="Times New Roman" panose="02020603050405020304" pitchFamily="18" charset="0"/>
                <a:ea typeface="华文中宋" panose="02010600040101010101" pitchFamily="2" charset="-122"/>
              </a:rPr>
              <a:t>and interpret it into English or Chinese.</a:t>
            </a:r>
            <a:endParaRPr lang="en-US" altLang="zh-CN" sz="2000" dirty="0" smtClean="0">
              <a:latin typeface="Times New Roman" panose="02020603050405020304" pitchFamily="18" charset="0"/>
            </a:endParaRP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2) Peer’s sharing of interpretation</a:t>
            </a: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3) Teacher’s explanation</a:t>
            </a:r>
            <a:endParaRPr lang="zh-CN" altLang="en-US" sz="2000" b="1" dirty="0">
              <a:latin typeface="Times New Roman" panose="02020603050405020304" pitchFamily="18" charset="0"/>
            </a:endParaRPr>
          </a:p>
        </p:txBody>
      </p:sp>
      <p:pic>
        <p:nvPicPr>
          <p:cNvPr id="3" name="1. 泰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732305" y="2511612"/>
            <a:ext cx="552824" cy="552824"/>
          </a:xfrm>
          <a:prstGeom prst="rect">
            <a:avLst/>
          </a:prstGeom>
        </p:spPr>
      </p:pic>
      <p:pic>
        <p:nvPicPr>
          <p:cNvPr id="4" name="2. Australia tourism">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7160261" y="2511612"/>
            <a:ext cx="507552" cy="507552"/>
          </a:xfrm>
          <a:prstGeom prst="rect">
            <a:avLst/>
          </a:prstGeom>
        </p:spPr>
      </p:pic>
    </p:spTree>
    <p:extLst>
      <p:ext uri="{BB962C8B-B14F-4D97-AF65-F5344CB8AC3E}">
        <p14:creationId xmlns:p14="http://schemas.microsoft.com/office/powerpoint/2010/main" val="425488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
                                            <p:txEl>
                                              <p:pRg st="0" end="0"/>
                                            </p:txEl>
                                          </p:spTgt>
                                        </p:tgtEl>
                                        <p:attrNameLst>
                                          <p:attrName>ppt_x</p:attrName>
                                        </p:attrNameLst>
                                      </p:cBhvr>
                                    </p:anim>
                                    <p:anim from="0" to="-1.0" calcmode="lin" valueType="num">
                                      <p:cBhvr>
                                        <p:cTn id="8" dur="200" decel="50000" autoRev="1" fill="hold">
                                          <p:stCondLst>
                                            <p:cond delay="600"/>
                                          </p:stCondLst>
                                        </p:cTn>
                                        <p:tgtEl>
                                          <p:spTgt spid="7">
                                            <p:txEl>
                                              <p:pRg st="0" end="0"/>
                                            </p:txEl>
                                          </p:spTgt>
                                        </p:tgtEl>
                                        <p:attrNameLst>
                                          <p:attrName>xshear</p:attrName>
                                        </p:attrNameLst>
                                      </p:cBhvr>
                                    </p:anim>
                                    <p:animScale>
                                      <p:cBhvr>
                                        <p:cTn id="9" dur="200" decel="100000" autoRev="1" fill="hold">
                                          <p:stCondLst>
                                            <p:cond delay="600"/>
                                          </p:stCondLst>
                                        </p:cTn>
                                        <p:tgtEl>
                                          <p:spTgt spid="7">
                                            <p:txEl>
                                              <p:pRg st="0" end="0"/>
                                            </p:txEl>
                                          </p:spTgt>
                                        </p:tgtEl>
                                      </p:cBhvr>
                                      <p:from x="100000" y="100000"/>
                                      <p:to x="80000" y="100000"/>
                                    </p:animScale>
                                    <p:anim by="(#ppt_h/3+#ppt_w*0.1)" calcmode="lin" valueType="num">
                                      <p:cBhvr additive="sum">
                                        <p:cTn id="10" dur="200" decel="100000" autoRev="1" fill="hold">
                                          <p:stCondLst>
                                            <p:cond delay="600"/>
                                          </p:stCondLst>
                                        </p:cTn>
                                        <p:tgtEl>
                                          <p:spTgt spid="7">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7">
                                            <p:txEl>
                                              <p:pRg st="1" end="1"/>
                                            </p:txEl>
                                          </p:spTgt>
                                        </p:tgtEl>
                                        <p:attrNameLst>
                                          <p:attrName>ppt_x</p:attrName>
                                        </p:attrNameLst>
                                      </p:cBhvr>
                                    </p:anim>
                                    <p:anim from="0" to="-1.0" calcmode="lin" valueType="num">
                                      <p:cBhvr>
                                        <p:cTn id="14" dur="200" decel="50000" autoRev="1" fill="hold">
                                          <p:stCondLst>
                                            <p:cond delay="600"/>
                                          </p:stCondLst>
                                        </p:cTn>
                                        <p:tgtEl>
                                          <p:spTgt spid="7">
                                            <p:txEl>
                                              <p:pRg st="1" end="1"/>
                                            </p:txEl>
                                          </p:spTgt>
                                        </p:tgtEl>
                                        <p:attrNameLst>
                                          <p:attrName>xshear</p:attrName>
                                        </p:attrNameLst>
                                      </p:cBhvr>
                                    </p:anim>
                                    <p:animScale>
                                      <p:cBhvr>
                                        <p:cTn id="15" dur="200" decel="100000" autoRev="1" fill="hold">
                                          <p:stCondLst>
                                            <p:cond delay="600"/>
                                          </p:stCondLst>
                                        </p:cTn>
                                        <p:tgtEl>
                                          <p:spTgt spid="7">
                                            <p:txEl>
                                              <p:pRg st="1" end="1"/>
                                            </p:txEl>
                                          </p:spTgt>
                                        </p:tgtEl>
                                      </p:cBhvr>
                                      <p:from x="100000" y="100000"/>
                                      <p:to x="80000" y="100000"/>
                                    </p:animScale>
                                    <p:anim by="(#ppt_h/3+#ppt_w*0.1)" calcmode="lin" valueType="num">
                                      <p:cBhvr additive="sum">
                                        <p:cTn id="16" dur="200" decel="100000" autoRev="1" fill="hold">
                                          <p:stCondLst>
                                            <p:cond delay="600"/>
                                          </p:stCondLst>
                                        </p:cTn>
                                        <p:tgtEl>
                                          <p:spTgt spid="7">
                                            <p:txEl>
                                              <p:pRg st="1" end="1"/>
                                            </p:txEl>
                                          </p:spTgt>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from="(-#ppt_w/2)" to="(#ppt_x)" calcmode="lin" valueType="num">
                                      <p:cBhvr>
                                        <p:cTn id="19" dur="600" fill="hold">
                                          <p:stCondLst>
                                            <p:cond delay="0"/>
                                          </p:stCondLst>
                                        </p:cTn>
                                        <p:tgtEl>
                                          <p:spTgt spid="7">
                                            <p:txEl>
                                              <p:pRg st="3" end="3"/>
                                            </p:txEl>
                                          </p:spTgt>
                                        </p:tgtEl>
                                        <p:attrNameLst>
                                          <p:attrName>ppt_x</p:attrName>
                                        </p:attrNameLst>
                                      </p:cBhvr>
                                    </p:anim>
                                    <p:anim from="0" to="-1.0" calcmode="lin" valueType="num">
                                      <p:cBhvr>
                                        <p:cTn id="20" dur="200" decel="50000" autoRev="1" fill="hold">
                                          <p:stCondLst>
                                            <p:cond delay="600"/>
                                          </p:stCondLst>
                                        </p:cTn>
                                        <p:tgtEl>
                                          <p:spTgt spid="7">
                                            <p:txEl>
                                              <p:pRg st="3" end="3"/>
                                            </p:txEl>
                                          </p:spTgt>
                                        </p:tgtEl>
                                        <p:attrNameLst>
                                          <p:attrName>xshear</p:attrName>
                                        </p:attrNameLst>
                                      </p:cBhvr>
                                    </p:anim>
                                    <p:animScale>
                                      <p:cBhvr>
                                        <p:cTn id="21" dur="200" decel="100000" autoRev="1" fill="hold">
                                          <p:stCondLst>
                                            <p:cond delay="600"/>
                                          </p:stCondLst>
                                        </p:cTn>
                                        <p:tgtEl>
                                          <p:spTgt spid="7">
                                            <p:txEl>
                                              <p:pRg st="3" end="3"/>
                                            </p:txEl>
                                          </p:spTgt>
                                        </p:tgtEl>
                                      </p:cBhvr>
                                      <p:from x="100000" y="100000"/>
                                      <p:to x="80000" y="100000"/>
                                    </p:animScale>
                                    <p:anim by="(#ppt_h/3+#ppt_w*0.1)" calcmode="lin" valueType="num">
                                      <p:cBhvr additive="sum">
                                        <p:cTn id="22" dur="200" decel="100000" autoRev="1" fill="hold">
                                          <p:stCondLst>
                                            <p:cond delay="600"/>
                                          </p:stCondLst>
                                        </p:cTn>
                                        <p:tgtEl>
                                          <p:spTgt spid="7">
                                            <p:txEl>
                                              <p:pRg st="3" end="3"/>
                                            </p:txEl>
                                          </p:spTgt>
                                        </p:tgtEl>
                                        <p:attrNameLst>
                                          <p:attrName>ppt_x</p:attrName>
                                        </p:attrNameLst>
                                      </p:cBhvr>
                                    </p:anim>
                                  </p:childTnLst>
                                </p:cTn>
                              </p:par>
                              <p:par>
                                <p:cTn id="23" presetID="34" presetClass="entr" presetSubtype="0" fill="hold"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from="(-#ppt_w/2)" to="(#ppt_x)" calcmode="lin" valueType="num">
                                      <p:cBhvr>
                                        <p:cTn id="25" dur="600" fill="hold">
                                          <p:stCondLst>
                                            <p:cond delay="0"/>
                                          </p:stCondLst>
                                        </p:cTn>
                                        <p:tgtEl>
                                          <p:spTgt spid="7">
                                            <p:txEl>
                                              <p:pRg st="5" end="5"/>
                                            </p:txEl>
                                          </p:spTgt>
                                        </p:tgtEl>
                                        <p:attrNameLst>
                                          <p:attrName>ppt_x</p:attrName>
                                        </p:attrNameLst>
                                      </p:cBhvr>
                                    </p:anim>
                                    <p:anim from="0" to="-1.0" calcmode="lin" valueType="num">
                                      <p:cBhvr>
                                        <p:cTn id="26" dur="200" decel="50000" autoRev="1" fill="hold">
                                          <p:stCondLst>
                                            <p:cond delay="600"/>
                                          </p:stCondLst>
                                        </p:cTn>
                                        <p:tgtEl>
                                          <p:spTgt spid="7">
                                            <p:txEl>
                                              <p:pRg st="5" end="5"/>
                                            </p:txEl>
                                          </p:spTgt>
                                        </p:tgtEl>
                                        <p:attrNameLst>
                                          <p:attrName>xshear</p:attrName>
                                        </p:attrNameLst>
                                      </p:cBhvr>
                                    </p:anim>
                                    <p:animScale>
                                      <p:cBhvr>
                                        <p:cTn id="27" dur="200" decel="100000" autoRev="1" fill="hold">
                                          <p:stCondLst>
                                            <p:cond delay="600"/>
                                          </p:stCondLst>
                                        </p:cTn>
                                        <p:tgtEl>
                                          <p:spTgt spid="7">
                                            <p:txEl>
                                              <p:pRg st="5" end="5"/>
                                            </p:txEl>
                                          </p:spTgt>
                                        </p:tgtEl>
                                      </p:cBhvr>
                                      <p:from x="100000" y="100000"/>
                                      <p:to x="80000" y="100000"/>
                                    </p:animScale>
                                    <p:anim by="(#ppt_h/3+#ppt_w*0.1)" calcmode="lin" valueType="num">
                                      <p:cBhvr additive="sum">
                                        <p:cTn id="28" dur="200" decel="100000" autoRev="1" fill="hold">
                                          <p:stCondLst>
                                            <p:cond delay="600"/>
                                          </p:stCondLst>
                                        </p:cTn>
                                        <p:tgtEl>
                                          <p:spTgt spid="7">
                                            <p:txEl>
                                              <p:p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3"/>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368128" fill="hold"/>
                                        <p:tgtEl>
                                          <p:spTgt spid="3"/>
                                        </p:tgtEl>
                                      </p:cBhvr>
                                    </p:cmd>
                                  </p:childTnLst>
                                </p:cTn>
                              </p:par>
                            </p:childTnLst>
                          </p:cTn>
                        </p:par>
                      </p:childTnLst>
                    </p:cTn>
                  </p:par>
                </p:childTnLst>
              </p:cTn>
              <p:nextCondLst>
                <p:cond evt="onClick" delay="0">
                  <p:tgtEl>
                    <p:spTgt spid="3"/>
                  </p:tgtEl>
                </p:cond>
              </p:nextCondLst>
            </p:seq>
            <p:audio>
              <p:cMediaNode vol="80000">
                <p:cTn id="34" fill="hold" display="0">
                  <p:stCondLst>
                    <p:cond delay="indefinite"/>
                  </p:stCondLst>
                  <p:endCondLst>
                    <p:cond evt="onStopAudio" delay="0">
                      <p:tgtEl>
                        <p:sldTgt/>
                      </p:tgtEl>
                    </p:cond>
                  </p:endCondLst>
                </p:cTn>
                <p:tgtEl>
                  <p:spTgt spid="3"/>
                </p:tgtEl>
              </p:cMediaNode>
            </p:audio>
            <p:seq concurrent="1" nextAc="seek">
              <p:cTn id="35" restart="whenNotActive" fill="hold" evtFilter="cancelBubble" nodeType="interactiveSeq">
                <p:stCondLst>
                  <p:cond evt="onClick" delay="0">
                    <p:tgtEl>
                      <p:spTgt spid="4"/>
                    </p:tgtEl>
                  </p:cond>
                </p:stCondLst>
                <p:endSync evt="end" delay="0">
                  <p:rtn val="all"/>
                </p:endSync>
                <p:childTnLst>
                  <p:par>
                    <p:cTn id="36" fill="hold">
                      <p:stCondLst>
                        <p:cond delay="0"/>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659264" fill="hold"/>
                                        <p:tgtEl>
                                          <p:spTgt spid="4"/>
                                        </p:tgtEl>
                                      </p:cBhvr>
                                    </p:cmd>
                                  </p:childTnLst>
                                </p:cTn>
                              </p:par>
                            </p:childTnLst>
                          </p:cTn>
                        </p:par>
                      </p:childTnLst>
                    </p:cTn>
                  </p:par>
                </p:childTnLst>
              </p:cTn>
              <p:nextCondLst>
                <p:cond evt="onClick" delay="0">
                  <p:tgtEl>
                    <p:spTgt spid="4"/>
                  </p:tgtEl>
                </p:cond>
              </p:nextCondLst>
            </p:seq>
            <p:audio>
              <p:cMediaNode vol="80000">
                <p:cTn id="40"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7" name="Text Box 5"/>
          <p:cNvSpPr txBox="1">
            <a:spLocks noChangeArrowheads="1"/>
          </p:cNvSpPr>
          <p:nvPr/>
        </p:nvSpPr>
        <p:spPr bwMode="auto">
          <a:xfrm>
            <a:off x="1559561" y="1474713"/>
            <a:ext cx="8849360" cy="3262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600"/>
              </a:lnSpc>
              <a:spcBef>
                <a:spcPct val="50000"/>
              </a:spcBef>
              <a:buClrTx/>
              <a:buFontTx/>
              <a:buNone/>
            </a:pPr>
            <a:r>
              <a:rPr lang="en-US" altLang="zh-CN" sz="2000" b="1" dirty="0" smtClean="0">
                <a:latin typeface="Times New Roman" panose="02020603050405020304" pitchFamily="18" charset="0"/>
              </a:rPr>
              <a:t>1) Listening and interpreting</a:t>
            </a:r>
          </a:p>
          <a:p>
            <a:pPr eaLnBrk="1" hangingPunct="1">
              <a:lnSpc>
                <a:spcPts val="2600"/>
              </a:lnSpc>
              <a:spcBef>
                <a:spcPct val="50000"/>
              </a:spcBef>
              <a:buClrTx/>
              <a:buNone/>
            </a:pPr>
            <a:r>
              <a:rPr lang="en-US" altLang="zh-CN" sz="2000" dirty="0" smtClean="0">
                <a:latin typeface="Times New Roman" panose="02020603050405020304" pitchFamily="18" charset="0"/>
              </a:rPr>
              <a:t>    Listen to  the following speeches and interpret them.</a:t>
            </a:r>
          </a:p>
          <a:p>
            <a:pPr eaLnBrk="1" hangingPunct="1">
              <a:lnSpc>
                <a:spcPts val="2600"/>
              </a:lnSpc>
              <a:spcBef>
                <a:spcPct val="50000"/>
              </a:spcBef>
              <a:buClrTx/>
              <a:buNone/>
            </a:pPr>
            <a:r>
              <a:rPr lang="en-US" altLang="zh-CN" sz="2000" dirty="0">
                <a:latin typeface="Times New Roman" panose="02020603050405020304" pitchFamily="18" charset="0"/>
                <a:ea typeface="华文中宋" panose="02010600040101010101" pitchFamily="2" charset="-122"/>
              </a:rPr>
              <a:t> </a:t>
            </a:r>
            <a:r>
              <a:rPr lang="en-US" altLang="zh-CN" sz="2000" dirty="0" smtClean="0">
                <a:latin typeface="Times New Roman" panose="02020603050405020304" pitchFamily="18" charset="0"/>
                <a:ea typeface="华文中宋" panose="02010600040101010101" pitchFamily="2" charset="-122"/>
              </a:rPr>
              <a:t>   (1) </a:t>
            </a:r>
            <a:r>
              <a:rPr lang="en-US" altLang="zh-CN" sz="2000" i="1" dirty="0">
                <a:latin typeface="Times New Roman" panose="02020603050405020304" pitchFamily="18" charset="0"/>
              </a:rPr>
              <a:t>Remarks on tour </a:t>
            </a:r>
            <a:r>
              <a:rPr lang="en-US" altLang="zh-CN" sz="2000" i="1" dirty="0" smtClean="0">
                <a:latin typeface="Times New Roman" panose="02020603050405020304" pitchFamily="18" charset="0"/>
              </a:rPr>
              <a:t>program</a:t>
            </a:r>
            <a:endParaRPr lang="en-US" altLang="zh-CN" sz="2000" dirty="0" smtClean="0">
              <a:latin typeface="Times New Roman" panose="02020603050405020304" pitchFamily="18" charset="0"/>
              <a:ea typeface="华文中宋" panose="02010600040101010101" pitchFamily="2" charset="-122"/>
            </a:endParaRPr>
          </a:p>
          <a:p>
            <a:pPr>
              <a:lnSpc>
                <a:spcPct val="130000"/>
              </a:lnSpc>
              <a:spcBef>
                <a:spcPct val="0"/>
              </a:spcBef>
              <a:buClrTx/>
              <a:buSzTx/>
              <a:buFont typeface="Arial" panose="020B0604020202020204" pitchFamily="34" charset="0"/>
              <a:buNone/>
            </a:pPr>
            <a:r>
              <a:rPr lang="en-US" altLang="zh-CN" sz="2000" b="1" dirty="0" smtClean="0">
                <a:latin typeface="Times New Roman" panose="02020603050405020304" pitchFamily="18" charset="0"/>
                <a:ea typeface="华文中宋" panose="02010600040101010101" pitchFamily="2" charset="-122"/>
              </a:rPr>
              <a:t>   </a:t>
            </a:r>
            <a:r>
              <a:rPr lang="en-US" altLang="zh-CN" sz="2000" dirty="0">
                <a:latin typeface="Times New Roman" panose="02020603050405020304" pitchFamily="18" charset="0"/>
                <a:ea typeface="华文中宋" panose="02010600040101010101" pitchFamily="2" charset="-122"/>
              </a:rPr>
              <a:t> (2) </a:t>
            </a:r>
            <a:r>
              <a:rPr lang="en-US" altLang="zh-CN" sz="2000" i="1" dirty="0" smtClean="0">
                <a:latin typeface="Times New Roman" panose="02020603050405020304" pitchFamily="18" charset="0"/>
                <a:ea typeface="华文中宋" panose="02010600040101010101" pitchFamily="2" charset="-122"/>
              </a:rPr>
              <a:t>Speech on the introduction to the scenic spot of The Old Drunkard Pavilion</a:t>
            </a:r>
            <a:endParaRPr lang="en-US" altLang="zh-CN" sz="2000" i="1" dirty="0" smtClean="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2) Peer’s sharing of interpretation</a:t>
            </a: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3) Teacher’s explanation</a:t>
            </a:r>
            <a:endParaRPr lang="zh-CN" altLang="en-US" sz="2000" b="1" dirty="0">
              <a:latin typeface="Times New Roman" panose="02020603050405020304" pitchFamily="18" charset="0"/>
            </a:endParaRPr>
          </a:p>
        </p:txBody>
      </p:sp>
      <p:sp>
        <p:nvSpPr>
          <p:cNvPr id="2" name="动作按钮: 声音 1">
            <a:hlinkClick r:id="rId4" action="ppaction://program" highlightClick="1">
              <a:snd r:embed="rId3" name="applause.wav"/>
            </a:hlinkClick>
          </p:cNvPr>
          <p:cNvSpPr/>
          <p:nvPr/>
        </p:nvSpPr>
        <p:spPr>
          <a:xfrm>
            <a:off x="5202470" y="2539418"/>
            <a:ext cx="579120" cy="274320"/>
          </a:xfrm>
          <a:prstGeom prst="actionButtonSou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动作按钮: 声音 7">
            <a:hlinkClick r:id="rId4" action="ppaction://program" highlightClick="1">
              <a:snd r:embed="rId3" name="applause.wav"/>
            </a:hlinkClick>
          </p:cNvPr>
          <p:cNvSpPr/>
          <p:nvPr/>
        </p:nvSpPr>
        <p:spPr>
          <a:xfrm>
            <a:off x="9576350" y="3194738"/>
            <a:ext cx="579120" cy="274320"/>
          </a:xfrm>
          <a:prstGeom prst="actionButtonSou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04063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
                                            <p:txEl>
                                              <p:pRg st="0" end="0"/>
                                            </p:txEl>
                                          </p:spTgt>
                                        </p:tgtEl>
                                        <p:attrNameLst>
                                          <p:attrName>ppt_x</p:attrName>
                                        </p:attrNameLst>
                                      </p:cBhvr>
                                    </p:anim>
                                    <p:anim from="0" to="-1.0" calcmode="lin" valueType="num">
                                      <p:cBhvr>
                                        <p:cTn id="8" dur="200" decel="50000" autoRev="1" fill="hold">
                                          <p:stCondLst>
                                            <p:cond delay="600"/>
                                          </p:stCondLst>
                                        </p:cTn>
                                        <p:tgtEl>
                                          <p:spTgt spid="7">
                                            <p:txEl>
                                              <p:pRg st="0" end="0"/>
                                            </p:txEl>
                                          </p:spTgt>
                                        </p:tgtEl>
                                        <p:attrNameLst>
                                          <p:attrName>xshear</p:attrName>
                                        </p:attrNameLst>
                                      </p:cBhvr>
                                    </p:anim>
                                    <p:animScale>
                                      <p:cBhvr>
                                        <p:cTn id="9" dur="200" decel="100000" autoRev="1" fill="hold">
                                          <p:stCondLst>
                                            <p:cond delay="600"/>
                                          </p:stCondLst>
                                        </p:cTn>
                                        <p:tgtEl>
                                          <p:spTgt spid="7">
                                            <p:txEl>
                                              <p:pRg st="0" end="0"/>
                                            </p:txEl>
                                          </p:spTgt>
                                        </p:tgtEl>
                                      </p:cBhvr>
                                      <p:from x="100000" y="100000"/>
                                      <p:to x="80000" y="100000"/>
                                    </p:animScale>
                                    <p:anim by="(#ppt_h/3+#ppt_w*0.1)" calcmode="lin" valueType="num">
                                      <p:cBhvr additive="sum">
                                        <p:cTn id="10" dur="200" decel="100000" autoRev="1" fill="hold">
                                          <p:stCondLst>
                                            <p:cond delay="600"/>
                                          </p:stCondLst>
                                        </p:cTn>
                                        <p:tgtEl>
                                          <p:spTgt spid="7">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7">
                                            <p:txEl>
                                              <p:pRg st="1" end="1"/>
                                            </p:txEl>
                                          </p:spTgt>
                                        </p:tgtEl>
                                        <p:attrNameLst>
                                          <p:attrName>ppt_x</p:attrName>
                                        </p:attrNameLst>
                                      </p:cBhvr>
                                    </p:anim>
                                    <p:anim from="0" to="-1.0" calcmode="lin" valueType="num">
                                      <p:cBhvr>
                                        <p:cTn id="14" dur="200" decel="50000" autoRev="1" fill="hold">
                                          <p:stCondLst>
                                            <p:cond delay="600"/>
                                          </p:stCondLst>
                                        </p:cTn>
                                        <p:tgtEl>
                                          <p:spTgt spid="7">
                                            <p:txEl>
                                              <p:pRg st="1" end="1"/>
                                            </p:txEl>
                                          </p:spTgt>
                                        </p:tgtEl>
                                        <p:attrNameLst>
                                          <p:attrName>xshear</p:attrName>
                                        </p:attrNameLst>
                                      </p:cBhvr>
                                    </p:anim>
                                    <p:animScale>
                                      <p:cBhvr>
                                        <p:cTn id="15" dur="200" decel="100000" autoRev="1" fill="hold">
                                          <p:stCondLst>
                                            <p:cond delay="600"/>
                                          </p:stCondLst>
                                        </p:cTn>
                                        <p:tgtEl>
                                          <p:spTgt spid="7">
                                            <p:txEl>
                                              <p:pRg st="1" end="1"/>
                                            </p:txEl>
                                          </p:spTgt>
                                        </p:tgtEl>
                                      </p:cBhvr>
                                      <p:from x="100000" y="100000"/>
                                      <p:to x="80000" y="100000"/>
                                    </p:animScale>
                                    <p:anim by="(#ppt_h/3+#ppt_w*0.1)" calcmode="lin" valueType="num">
                                      <p:cBhvr additive="sum">
                                        <p:cTn id="16" dur="200" decel="100000" autoRev="1" fill="hold">
                                          <p:stCondLst>
                                            <p:cond delay="600"/>
                                          </p:stCondLst>
                                        </p:cTn>
                                        <p:tgtEl>
                                          <p:spTgt spid="7">
                                            <p:txEl>
                                              <p:pRg st="1" end="1"/>
                                            </p:txEl>
                                          </p:spTgt>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from="(-#ppt_w/2)" to="(#ppt_x)" calcmode="lin" valueType="num">
                                      <p:cBhvr>
                                        <p:cTn id="19" dur="600" fill="hold">
                                          <p:stCondLst>
                                            <p:cond delay="0"/>
                                          </p:stCondLst>
                                        </p:cTn>
                                        <p:tgtEl>
                                          <p:spTgt spid="7">
                                            <p:txEl>
                                              <p:pRg st="2" end="2"/>
                                            </p:txEl>
                                          </p:spTgt>
                                        </p:tgtEl>
                                        <p:attrNameLst>
                                          <p:attrName>ppt_x</p:attrName>
                                        </p:attrNameLst>
                                      </p:cBhvr>
                                    </p:anim>
                                    <p:anim from="0" to="-1.0" calcmode="lin" valueType="num">
                                      <p:cBhvr>
                                        <p:cTn id="20" dur="200" decel="50000" autoRev="1" fill="hold">
                                          <p:stCondLst>
                                            <p:cond delay="600"/>
                                          </p:stCondLst>
                                        </p:cTn>
                                        <p:tgtEl>
                                          <p:spTgt spid="7">
                                            <p:txEl>
                                              <p:pRg st="2" end="2"/>
                                            </p:txEl>
                                          </p:spTgt>
                                        </p:tgtEl>
                                        <p:attrNameLst>
                                          <p:attrName>xshear</p:attrName>
                                        </p:attrNameLst>
                                      </p:cBhvr>
                                    </p:anim>
                                    <p:animScale>
                                      <p:cBhvr>
                                        <p:cTn id="21" dur="200" decel="100000" autoRev="1" fill="hold">
                                          <p:stCondLst>
                                            <p:cond delay="600"/>
                                          </p:stCondLst>
                                        </p:cTn>
                                        <p:tgtEl>
                                          <p:spTgt spid="7">
                                            <p:txEl>
                                              <p:pRg st="2" end="2"/>
                                            </p:txEl>
                                          </p:spTgt>
                                        </p:tgtEl>
                                      </p:cBhvr>
                                      <p:from x="100000" y="100000"/>
                                      <p:to x="80000" y="100000"/>
                                    </p:animScale>
                                    <p:anim by="(#ppt_h/3+#ppt_w*0.1)" calcmode="lin" valueType="num">
                                      <p:cBhvr additive="sum">
                                        <p:cTn id="22" dur="200" decel="100000" autoRev="1" fill="hold">
                                          <p:stCondLst>
                                            <p:cond delay="600"/>
                                          </p:stCondLst>
                                        </p:cTn>
                                        <p:tgtEl>
                                          <p:spTgt spid="7">
                                            <p:txEl>
                                              <p:pRg st="2" end="2"/>
                                            </p:txEl>
                                          </p:spTgt>
                                        </p:tgtEl>
                                        <p:attrNameLst>
                                          <p:attrName>ppt_x</p:attrName>
                                        </p:attrNameLst>
                                      </p:cBhvr>
                                    </p:anim>
                                  </p:childTnLst>
                                </p:cTn>
                              </p:par>
                              <p:par>
                                <p:cTn id="23" presetID="34" presetClass="entr" presetSubtype="0" fill="hold" nodeType="with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from="(-#ppt_w/2)" to="(#ppt_x)" calcmode="lin" valueType="num">
                                      <p:cBhvr>
                                        <p:cTn id="25" dur="600" fill="hold">
                                          <p:stCondLst>
                                            <p:cond delay="0"/>
                                          </p:stCondLst>
                                        </p:cTn>
                                        <p:tgtEl>
                                          <p:spTgt spid="7">
                                            <p:txEl>
                                              <p:pRg st="4" end="4"/>
                                            </p:txEl>
                                          </p:spTgt>
                                        </p:tgtEl>
                                        <p:attrNameLst>
                                          <p:attrName>ppt_x</p:attrName>
                                        </p:attrNameLst>
                                      </p:cBhvr>
                                    </p:anim>
                                    <p:anim from="0" to="-1.0" calcmode="lin" valueType="num">
                                      <p:cBhvr>
                                        <p:cTn id="26" dur="200" decel="50000" autoRev="1" fill="hold">
                                          <p:stCondLst>
                                            <p:cond delay="600"/>
                                          </p:stCondLst>
                                        </p:cTn>
                                        <p:tgtEl>
                                          <p:spTgt spid="7">
                                            <p:txEl>
                                              <p:pRg st="4" end="4"/>
                                            </p:txEl>
                                          </p:spTgt>
                                        </p:tgtEl>
                                        <p:attrNameLst>
                                          <p:attrName>xshear</p:attrName>
                                        </p:attrNameLst>
                                      </p:cBhvr>
                                    </p:anim>
                                    <p:animScale>
                                      <p:cBhvr>
                                        <p:cTn id="27" dur="200" decel="100000" autoRev="1" fill="hold">
                                          <p:stCondLst>
                                            <p:cond delay="600"/>
                                          </p:stCondLst>
                                        </p:cTn>
                                        <p:tgtEl>
                                          <p:spTgt spid="7">
                                            <p:txEl>
                                              <p:pRg st="4" end="4"/>
                                            </p:txEl>
                                          </p:spTgt>
                                        </p:tgtEl>
                                      </p:cBhvr>
                                      <p:from x="100000" y="100000"/>
                                      <p:to x="80000" y="100000"/>
                                    </p:animScale>
                                    <p:anim by="(#ppt_h/3+#ppt_w*0.1)" calcmode="lin" valueType="num">
                                      <p:cBhvr additive="sum">
                                        <p:cTn id="28" dur="200" decel="100000" autoRev="1" fill="hold">
                                          <p:stCondLst>
                                            <p:cond delay="600"/>
                                          </p:stCondLst>
                                        </p:cTn>
                                        <p:tgtEl>
                                          <p:spTgt spid="7">
                                            <p:txEl>
                                              <p:pRg st="4" end="4"/>
                                            </p:txEl>
                                          </p:spTgt>
                                        </p:tgtEl>
                                        <p:attrNameLst>
                                          <p:attrName>ppt_x</p:attrName>
                                        </p:attrNameLst>
                                      </p:cBhvr>
                                    </p:anim>
                                  </p:childTnLst>
                                </p:cTn>
                              </p:par>
                              <p:par>
                                <p:cTn id="29" presetID="34" presetClass="entr" presetSubtype="0" fill="hold" nodeType="with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7">
                                            <p:txEl>
                                              <p:pRg st="3" end="3"/>
                                            </p:txEl>
                                          </p:spTgt>
                                        </p:tgtEl>
                                        <p:attrNameLst>
                                          <p:attrName>ppt_x</p:attrName>
                                        </p:attrNameLst>
                                      </p:cBhvr>
                                    </p:anim>
                                    <p:anim from="0" to="-1.0" calcmode="lin" valueType="num">
                                      <p:cBhvr>
                                        <p:cTn id="32" dur="200" decel="50000" autoRev="1" fill="hold">
                                          <p:stCondLst>
                                            <p:cond delay="600"/>
                                          </p:stCondLst>
                                        </p:cTn>
                                        <p:tgtEl>
                                          <p:spTgt spid="7">
                                            <p:txEl>
                                              <p:pRg st="3" end="3"/>
                                            </p:txEl>
                                          </p:spTgt>
                                        </p:tgtEl>
                                        <p:attrNameLst>
                                          <p:attrName>xshear</p:attrName>
                                        </p:attrNameLst>
                                      </p:cBhvr>
                                    </p:anim>
                                    <p:animScale>
                                      <p:cBhvr>
                                        <p:cTn id="33" dur="200" decel="100000" autoRev="1" fill="hold">
                                          <p:stCondLst>
                                            <p:cond delay="600"/>
                                          </p:stCondLst>
                                        </p:cTn>
                                        <p:tgtEl>
                                          <p:spTgt spid="7">
                                            <p:txEl>
                                              <p:pRg st="3" end="3"/>
                                            </p:txEl>
                                          </p:spTgt>
                                        </p:tgtEl>
                                      </p:cBhvr>
                                      <p:from x="100000" y="100000"/>
                                      <p:to x="80000" y="100000"/>
                                    </p:animScale>
                                    <p:anim by="(#ppt_h/3+#ppt_w*0.1)" calcmode="lin" valueType="num">
                                      <p:cBhvr additive="sum">
                                        <p:cTn id="34" dur="200" decel="100000" autoRev="1" fill="hold">
                                          <p:stCondLst>
                                            <p:cond delay="600"/>
                                          </p:stCondLst>
                                        </p:cTn>
                                        <p:tgtEl>
                                          <p:spTgt spid="7">
                                            <p:txEl>
                                              <p:pRg st="3" end="3"/>
                                            </p:txEl>
                                          </p:spTgt>
                                        </p:tgtEl>
                                        <p:attrNameLst>
                                          <p:attrName>ppt_x</p:attrName>
                                        </p:attrNameLst>
                                      </p:cBhvr>
                                    </p:anim>
                                  </p:childTnLst>
                                </p:cTn>
                              </p:par>
                              <p:par>
                                <p:cTn id="35" presetID="34" presetClass="entr" presetSubtype="0" fill="hold" nodeType="with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from="(-#ppt_w/2)" to="(#ppt_x)" calcmode="lin" valueType="num">
                                      <p:cBhvr>
                                        <p:cTn id="37" dur="600" fill="hold">
                                          <p:stCondLst>
                                            <p:cond delay="0"/>
                                          </p:stCondLst>
                                        </p:cTn>
                                        <p:tgtEl>
                                          <p:spTgt spid="7">
                                            <p:txEl>
                                              <p:pRg st="6" end="6"/>
                                            </p:txEl>
                                          </p:spTgt>
                                        </p:tgtEl>
                                        <p:attrNameLst>
                                          <p:attrName>ppt_x</p:attrName>
                                        </p:attrNameLst>
                                      </p:cBhvr>
                                    </p:anim>
                                    <p:anim from="0" to="-1.0" calcmode="lin" valueType="num">
                                      <p:cBhvr>
                                        <p:cTn id="38" dur="200" decel="50000" autoRev="1" fill="hold">
                                          <p:stCondLst>
                                            <p:cond delay="600"/>
                                          </p:stCondLst>
                                        </p:cTn>
                                        <p:tgtEl>
                                          <p:spTgt spid="7">
                                            <p:txEl>
                                              <p:pRg st="6" end="6"/>
                                            </p:txEl>
                                          </p:spTgt>
                                        </p:tgtEl>
                                        <p:attrNameLst>
                                          <p:attrName>xshear</p:attrName>
                                        </p:attrNameLst>
                                      </p:cBhvr>
                                    </p:anim>
                                    <p:animScale>
                                      <p:cBhvr>
                                        <p:cTn id="39" dur="200" decel="100000" autoRev="1" fill="hold">
                                          <p:stCondLst>
                                            <p:cond delay="600"/>
                                          </p:stCondLst>
                                        </p:cTn>
                                        <p:tgtEl>
                                          <p:spTgt spid="7">
                                            <p:txEl>
                                              <p:pRg st="6" end="6"/>
                                            </p:txEl>
                                          </p:spTgt>
                                        </p:tgtEl>
                                      </p:cBhvr>
                                      <p:from x="100000" y="100000"/>
                                      <p:to x="80000" y="100000"/>
                                    </p:animScale>
                                    <p:anim by="(#ppt_h/3+#ppt_w*0.1)" calcmode="lin" valueType="num">
                                      <p:cBhvr additive="sum">
                                        <p:cTn id="40" dur="200" decel="100000" autoRev="1" fill="hold">
                                          <p:stCondLst>
                                            <p:cond delay="600"/>
                                          </p:stCondLst>
                                        </p:cTn>
                                        <p:tgtEl>
                                          <p:spTgt spid="7">
                                            <p:txEl>
                                              <p:pRg st="6" end="6"/>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94888" y="188643"/>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reception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0048" y="1154220"/>
            <a:ext cx="3749832" cy="5579873"/>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9855" y="917040"/>
            <a:ext cx="3550919" cy="2607706"/>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39855" y="3568489"/>
            <a:ext cx="3632201" cy="3121422"/>
          </a:xfrm>
          <a:prstGeom prst="rect">
            <a:avLst/>
          </a:prstGeom>
        </p:spPr>
      </p:pic>
      <p:sp>
        <p:nvSpPr>
          <p:cNvPr id="8" name="矩形 7"/>
          <p:cNvSpPr/>
          <p:nvPr/>
        </p:nvSpPr>
        <p:spPr>
          <a:xfrm>
            <a:off x="1147288" y="679757"/>
            <a:ext cx="2666114" cy="515526"/>
          </a:xfrm>
          <a:prstGeom prst="rect">
            <a:avLst/>
          </a:prstGeom>
        </p:spPr>
        <p:txBody>
          <a:bodyPr wrap="none">
            <a:spAutoFit/>
          </a:bodyPr>
          <a:lstStyle/>
          <a:p>
            <a:pPr algn="ctr">
              <a:lnSpc>
                <a:spcPts val="3300"/>
              </a:lnSpc>
              <a:defRPr/>
            </a:pPr>
            <a:r>
              <a:rPr lang="en-US" altLang="zh-CN" b="1" i="1" dirty="0">
                <a:latin typeface="Times New Roman" panose="02020603050405020304" pitchFamily="18" charset="0"/>
              </a:rPr>
              <a:t>Remarks on tour program</a:t>
            </a:r>
            <a:endParaRPr lang="en-US" altLang="zh-CN" b="1" dirty="0">
              <a:latin typeface="Times New Roman" panose="02020603050405020304" pitchFamily="18" charset="0"/>
            </a:endParaRPr>
          </a:p>
        </p:txBody>
      </p:sp>
      <p:pic>
        <p:nvPicPr>
          <p:cNvPr id="10" name="3. Remarks on tour progr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31928" y="937520"/>
            <a:ext cx="515360" cy="515360"/>
          </a:xfrm>
          <a:prstGeom prst="rect">
            <a:avLst/>
          </a:prstGeom>
        </p:spPr>
      </p:pic>
    </p:spTree>
    <p:extLst>
      <p:ext uri="{BB962C8B-B14F-4D97-AF65-F5344CB8AC3E}">
        <p14:creationId xmlns:p14="http://schemas.microsoft.com/office/powerpoint/2010/main" val="278819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76800" fill="hold"/>
                                        <p:tgtEl>
                                          <p:spTgt spid="10"/>
                                        </p:tgtEl>
                                      </p:cBhvr>
                                    </p:cmd>
                                  </p:childTnLst>
                                </p:cTn>
                              </p:par>
                            </p:childTnLst>
                          </p:cTn>
                        </p:par>
                      </p:childTnLst>
                    </p:cTn>
                  </p:par>
                </p:childTnLst>
              </p:cTn>
              <p:nextCondLst>
                <p:cond evt="onClick" delay="0">
                  <p:tgtEl>
                    <p:spTgt spid="10"/>
                  </p:tgtEl>
                </p:cond>
              </p:nextCondLst>
            </p:seq>
            <p:audio>
              <p:cMediaNode vol="80000">
                <p:cTn id="23" fill="hold" display="0">
                  <p:stCondLst>
                    <p:cond delay="indefinite"/>
                  </p:stCondLst>
                  <p:endCondLst>
                    <p:cond evt="onStopAudio" delay="0">
                      <p:tgtEl>
                        <p:sldTgt/>
                      </p:tgtEl>
                    </p:cond>
                  </p:endCondLst>
                </p:cTn>
                <p:tgtEl>
                  <p:spTgt spid="10"/>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9" name="矩形 8"/>
          <p:cNvSpPr/>
          <p:nvPr/>
        </p:nvSpPr>
        <p:spPr>
          <a:xfrm>
            <a:off x="678874" y="929833"/>
            <a:ext cx="10654606" cy="515526"/>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a:t>
            </a:r>
            <a:r>
              <a:rPr lang="en-US" altLang="zh-CN" i="1" dirty="0">
                <a:latin typeface="Times New Roman" panose="02020603050405020304" pitchFamily="18" charset="0"/>
                <a:ea typeface="华文中宋" panose="02010600040101010101" pitchFamily="2" charset="-122"/>
              </a:rPr>
              <a:t>Speech on the introduction to the scenic spot of The Old Drunkard Pavilion</a:t>
            </a:r>
            <a:endParaRPr lang="en-US" altLang="zh-CN" b="1" dirty="0">
              <a:latin typeface="Times New Roman" panose="02020603050405020304" pitchFamily="18" charset="0"/>
            </a:endParaRPr>
          </a:p>
        </p:txBody>
      </p:sp>
      <p:sp>
        <p:nvSpPr>
          <p:cNvPr id="10" name="TextBox 2"/>
          <p:cNvSpPr txBox="1">
            <a:spLocks noChangeArrowheads="1"/>
          </p:cNvSpPr>
          <p:nvPr/>
        </p:nvSpPr>
        <p:spPr bwMode="auto">
          <a:xfrm>
            <a:off x="678874" y="1600342"/>
            <a:ext cx="2824421" cy="2477601"/>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lnSpc>
                <a:spcPts val="3075"/>
              </a:lnSpc>
              <a:spcBef>
                <a:spcPct val="0"/>
              </a:spcBef>
              <a:buClrTx/>
              <a:buNone/>
            </a:pPr>
            <a:r>
              <a:rPr lang="zh-CN" altLang="zh-CN" sz="2400" b="1" dirty="0"/>
              <a:t>开化禅寺住持僧人</a:t>
            </a:r>
            <a:endParaRPr lang="en-US" altLang="zh-CN" sz="2400" b="1" dirty="0"/>
          </a:p>
          <a:p>
            <a:pPr eaLnBrk="1" hangingPunct="1">
              <a:lnSpc>
                <a:spcPts val="3075"/>
              </a:lnSpc>
              <a:spcBef>
                <a:spcPct val="0"/>
              </a:spcBef>
              <a:buClrTx/>
              <a:buFont typeface="Arial" panose="020B0604020202020204" pitchFamily="34" charset="0"/>
              <a:buNone/>
            </a:pPr>
            <a:r>
              <a:rPr lang="zh-CN" altLang="en-US" sz="2400" b="1" dirty="0" smtClean="0"/>
              <a:t>智</a:t>
            </a:r>
            <a:r>
              <a:rPr lang="zh-CN" altLang="en-US" sz="2400" b="1" dirty="0"/>
              <a:t>仙</a:t>
            </a:r>
          </a:p>
          <a:p>
            <a:pPr eaLnBrk="1" hangingPunct="1">
              <a:lnSpc>
                <a:spcPts val="3075"/>
              </a:lnSpc>
              <a:spcBef>
                <a:spcPct val="0"/>
              </a:spcBef>
              <a:buClrTx/>
              <a:buFont typeface="Arial" panose="020B0604020202020204" pitchFamily="34" charset="0"/>
              <a:buNone/>
            </a:pPr>
            <a:r>
              <a:rPr lang="zh-CN" altLang="en-US" sz="2400" b="1" dirty="0"/>
              <a:t>滁州知州</a:t>
            </a:r>
          </a:p>
          <a:p>
            <a:pPr eaLnBrk="1" hangingPunct="1">
              <a:lnSpc>
                <a:spcPts val="3075"/>
              </a:lnSpc>
              <a:spcBef>
                <a:spcPct val="0"/>
              </a:spcBef>
              <a:buClrTx/>
              <a:buFont typeface="Arial" panose="020B0604020202020204" pitchFamily="34" charset="0"/>
              <a:buNone/>
            </a:pPr>
            <a:r>
              <a:rPr lang="zh-CN" altLang="en-US" sz="2400" b="1" dirty="0"/>
              <a:t>政治上的失意</a:t>
            </a:r>
          </a:p>
          <a:p>
            <a:pPr eaLnBrk="1" hangingPunct="1">
              <a:lnSpc>
                <a:spcPts val="3075"/>
              </a:lnSpc>
              <a:spcBef>
                <a:spcPct val="0"/>
              </a:spcBef>
              <a:buClrTx/>
              <a:buFont typeface="Arial" panose="020B0604020202020204" pitchFamily="34" charset="0"/>
              <a:buNone/>
            </a:pPr>
            <a:r>
              <a:rPr lang="zh-CN" altLang="en-US" sz="2400" b="1" dirty="0"/>
              <a:t>政务</a:t>
            </a:r>
          </a:p>
          <a:p>
            <a:pPr eaLnBrk="1" hangingPunct="1">
              <a:lnSpc>
                <a:spcPts val="3075"/>
              </a:lnSpc>
              <a:spcBef>
                <a:spcPct val="0"/>
              </a:spcBef>
              <a:buClrTx/>
              <a:buFont typeface="Arial" panose="020B0604020202020204" pitchFamily="34" charset="0"/>
              <a:buNone/>
            </a:pPr>
            <a:r>
              <a:rPr lang="zh-CN" altLang="en-US" sz="2400" b="1" dirty="0"/>
              <a:t>《醉翁亭记》</a:t>
            </a:r>
          </a:p>
        </p:txBody>
      </p:sp>
      <p:sp>
        <p:nvSpPr>
          <p:cNvPr id="11" name="文本框 10"/>
          <p:cNvSpPr txBox="1">
            <a:spLocks noChangeArrowheads="1"/>
          </p:cNvSpPr>
          <p:nvPr/>
        </p:nvSpPr>
        <p:spPr bwMode="auto">
          <a:xfrm>
            <a:off x="325119" y="4527375"/>
            <a:ext cx="11150601" cy="113107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ts val="2675"/>
              </a:lnSpc>
              <a:spcBef>
                <a:spcPct val="0"/>
              </a:spcBef>
              <a:buClr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饮少辄醉，而年又最高，故自号曰醉翁也。</a:t>
            </a:r>
          </a:p>
          <a:p>
            <a:pPr algn="just">
              <a:lnSpc>
                <a:spcPts val="2675"/>
              </a:lnSpc>
              <a:spcBef>
                <a:spcPct val="0"/>
              </a:spcBef>
              <a:buClrTx/>
              <a:buNone/>
            </a:pP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His liability of going tipsy over a couple of cups </a:t>
            </a:r>
            <a:r>
              <a:rPr lang="en-US" altLang="zh-CN" sz="2000" b="1" dirty="0" smtClean="0">
                <a:latin typeface="Times New Roman" panose="02020603050405020304" pitchFamily="18" charset="0"/>
                <a:cs typeface="Times New Roman" panose="02020603050405020304" pitchFamily="18" charset="0"/>
                <a:sym typeface="宋体" panose="02010600030101010101" pitchFamily="2" charset="-122"/>
              </a:rPr>
              <a:t>and</a:t>
            </a: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 his high </a:t>
            </a:r>
            <a:r>
              <a:rPr lang="zh-CN" altLang="en-US" sz="2000" b="1" dirty="0" smtClean="0">
                <a:latin typeface="Times New Roman" panose="02020603050405020304" pitchFamily="18" charset="0"/>
                <a:cs typeface="Times New Roman" panose="02020603050405020304" pitchFamily="18" charset="0"/>
                <a:sym typeface="宋体" panose="02010600030101010101" pitchFamily="2" charset="-122"/>
              </a:rPr>
              <a:t>position</a:t>
            </a: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000" b="1" dirty="0" smtClean="0">
                <a:latin typeface="Times New Roman" panose="02020603050405020304" pitchFamily="18" charset="0"/>
                <a:cs typeface="Times New Roman" panose="02020603050405020304" pitchFamily="18" charset="0"/>
                <a:sym typeface="宋体" panose="02010600030101010101" pitchFamily="2" charset="-122"/>
              </a:rPr>
              <a:t>on</a:t>
            </a: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 the ladder o</a:t>
            </a:r>
            <a:r>
              <a:rPr lang="en-US" altLang="zh-CN" sz="2000" b="1" dirty="0">
                <a:latin typeface="Times New Roman" panose="02020603050405020304" pitchFamily="18" charset="0"/>
                <a:cs typeface="Times New Roman" panose="02020603050405020304" pitchFamily="18" charset="0"/>
                <a:sym typeface="宋体" panose="02010600030101010101" pitchFamily="2" charset="-122"/>
              </a:rPr>
              <a:t>f</a:t>
            </a: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 time provoked him to crown himself with the sobriquet </a:t>
            </a:r>
            <a:r>
              <a:rPr lang="zh-CN" altLang="en-US" sz="2000" b="1" dirty="0" smtClean="0">
                <a:latin typeface="Times New Roman" panose="02020603050405020304" pitchFamily="18" charset="0"/>
                <a:cs typeface="Times New Roman" panose="02020603050405020304" pitchFamily="18" charset="0"/>
                <a:sym typeface="宋体" panose="02010600030101010101" pitchFamily="2" charset="-122"/>
              </a:rPr>
              <a:t>of</a:t>
            </a:r>
            <a:r>
              <a:rPr lang="en-US" altLang="zh-CN" sz="2000" b="1" dirty="0" smtClean="0">
                <a:latin typeface="Times New Roman" panose="02020603050405020304" pitchFamily="18" charset="0"/>
                <a:cs typeface="Times New Roman" panose="02020603050405020304" pitchFamily="18" charset="0"/>
                <a:sym typeface="宋体" panose="02010600030101010101" pitchFamily="2" charset="-122"/>
              </a:rPr>
              <a:t> “</a:t>
            </a:r>
            <a:r>
              <a:rPr lang="zh-CN" altLang="en-US" sz="2000" b="1" dirty="0" smtClean="0">
                <a:latin typeface="Times New Roman" panose="02020603050405020304" pitchFamily="18" charset="0"/>
                <a:cs typeface="Times New Roman" panose="02020603050405020304" pitchFamily="18" charset="0"/>
                <a:sym typeface="宋体" panose="02010600030101010101" pitchFamily="2" charset="-122"/>
              </a:rPr>
              <a:t>the</a:t>
            </a:r>
            <a:r>
              <a:rPr lang="zh-CN" altLang="en-US" sz="2000" b="1" dirty="0">
                <a:latin typeface="Times New Roman" panose="02020603050405020304" pitchFamily="18" charset="0"/>
                <a:cs typeface="Times New Roman" panose="02020603050405020304" pitchFamily="18" charset="0"/>
                <a:sym typeface="宋体" panose="02010600030101010101" pitchFamily="2" charset="-122"/>
              </a:rPr>
              <a:t> Old Drunkard.</a:t>
            </a:r>
            <a:r>
              <a:rPr lang="zh-CN" altLang="en-US" sz="2000" b="1" dirty="0" smtClean="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000" b="1"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13" name="TextBox 2"/>
          <p:cNvSpPr txBox="1">
            <a:spLocks noChangeArrowheads="1"/>
          </p:cNvSpPr>
          <p:nvPr/>
        </p:nvSpPr>
        <p:spPr bwMode="auto">
          <a:xfrm>
            <a:off x="3766820" y="1600342"/>
            <a:ext cx="7211060" cy="2477601"/>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3075"/>
              </a:lnSpc>
              <a:spcBef>
                <a:spcPct val="0"/>
              </a:spcBef>
              <a:buClrTx/>
              <a:buFont typeface="Arial" panose="020B0604020202020204" pitchFamily="34" charset="0"/>
              <a:buNone/>
            </a:pPr>
            <a:r>
              <a:rPr lang="en-US" altLang="zh-CN" sz="2400" b="1" dirty="0">
                <a:latin typeface="Times New Roman" panose="02020603050405020304" pitchFamily="18" charset="0"/>
                <a:cs typeface="Times New Roman" panose="02020603050405020304" pitchFamily="18" charset="0"/>
              </a:rPr>
              <a:t>t</a:t>
            </a:r>
            <a:r>
              <a:rPr lang="en-US" altLang="zh-CN" sz="2400" b="1" dirty="0" smtClean="0">
                <a:latin typeface="Times New Roman" panose="02020603050405020304" pitchFamily="18" charset="0"/>
                <a:cs typeface="Times New Roman" panose="02020603050405020304" pitchFamily="18" charset="0"/>
              </a:rPr>
              <a:t>he head Buddhist monk of </a:t>
            </a:r>
            <a:r>
              <a:rPr lang="en-US" altLang="zh-CN" sz="2400" b="1" dirty="0" err="1" smtClean="0">
                <a:latin typeface="Times New Roman" panose="02020603050405020304" pitchFamily="18" charset="0"/>
                <a:cs typeface="Times New Roman" panose="02020603050405020304" pitchFamily="18" charset="0"/>
              </a:rPr>
              <a:t>Kaihua</a:t>
            </a:r>
            <a:r>
              <a:rPr lang="en-US" altLang="zh-CN" sz="2400" b="1" dirty="0" smtClean="0">
                <a:latin typeface="Times New Roman" panose="02020603050405020304" pitchFamily="18" charset="0"/>
                <a:cs typeface="Times New Roman" panose="02020603050405020304" pitchFamily="18" charset="0"/>
              </a:rPr>
              <a:t> Temple</a:t>
            </a:r>
          </a:p>
          <a:p>
            <a:pPr eaLnBrk="1" hangingPunct="1">
              <a:lnSpc>
                <a:spcPts val="3075"/>
              </a:lnSpc>
              <a:spcBef>
                <a:spcPct val="0"/>
              </a:spcBef>
              <a:buClrTx/>
              <a:buFont typeface="Arial" panose="020B0604020202020204" pitchFamily="34" charset="0"/>
              <a:buNone/>
            </a:pPr>
            <a:r>
              <a:rPr lang="zh-CN" altLang="en-US" sz="2400" b="1" dirty="0" smtClean="0">
                <a:latin typeface="Times New Roman" panose="02020603050405020304" pitchFamily="18" charset="0"/>
                <a:cs typeface="Times New Roman" panose="02020603050405020304" pitchFamily="18" charset="0"/>
              </a:rPr>
              <a:t>Wise</a:t>
            </a:r>
            <a:r>
              <a:rPr lang="zh-CN" altLang="en-US" sz="2400" b="1" dirty="0">
                <a:latin typeface="Times New Roman" panose="02020603050405020304" pitchFamily="18" charset="0"/>
                <a:cs typeface="Times New Roman" panose="02020603050405020304" pitchFamily="18" charset="0"/>
              </a:rPr>
              <a:t> Immortal</a:t>
            </a:r>
          </a:p>
          <a:p>
            <a:pPr eaLnBrk="1" hangingPunct="1">
              <a:lnSpc>
                <a:spcPts val="3075"/>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the governor of Chuzhou Prefecture</a:t>
            </a:r>
          </a:p>
          <a:p>
            <a:pPr eaLnBrk="1" hangingPunct="1">
              <a:lnSpc>
                <a:spcPts val="3075"/>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political frustration</a:t>
            </a:r>
          </a:p>
          <a:p>
            <a:pPr eaLnBrk="1" hangingPunct="1">
              <a:lnSpc>
                <a:spcPts val="3075"/>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official affairs</a:t>
            </a:r>
          </a:p>
          <a:p>
            <a:pPr eaLnBrk="1" hangingPunct="1">
              <a:lnSpc>
                <a:spcPts val="3075"/>
              </a:lnSpc>
              <a:spcBef>
                <a:spcPct val="0"/>
              </a:spcBef>
              <a:buClrTx/>
              <a:buFont typeface="Arial" panose="020B0604020202020204" pitchFamily="34" charset="0"/>
              <a:buNone/>
            </a:pPr>
            <a:r>
              <a:rPr lang="zh-CN" altLang="en-US" sz="2400" b="1" i="1" dirty="0">
                <a:latin typeface="Times New Roman" panose="02020603050405020304" pitchFamily="18" charset="0"/>
                <a:cs typeface="Times New Roman" panose="02020603050405020304" pitchFamily="18" charset="0"/>
              </a:rPr>
              <a:t>The Old Drunkard Pavilion</a:t>
            </a:r>
          </a:p>
        </p:txBody>
      </p:sp>
    </p:spTree>
    <p:extLst>
      <p:ext uri="{BB962C8B-B14F-4D97-AF65-F5344CB8AC3E}">
        <p14:creationId xmlns:p14="http://schemas.microsoft.com/office/powerpoint/2010/main" val="260925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8" name="TextBox 2"/>
          <p:cNvSpPr txBox="1">
            <a:spLocks noChangeArrowheads="1"/>
          </p:cNvSpPr>
          <p:nvPr/>
        </p:nvSpPr>
        <p:spPr bwMode="auto">
          <a:xfrm>
            <a:off x="1285240" y="1556703"/>
            <a:ext cx="2187575" cy="3618939"/>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二贤堂</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宝宋斋</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意在亭</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影香亭</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古梅亭</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六一亭</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宝宋新斋</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醒园</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解酲(cheng)阁</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菱溪石</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洗心亭</a:t>
            </a:r>
          </a:p>
        </p:txBody>
      </p:sp>
      <p:sp>
        <p:nvSpPr>
          <p:cNvPr id="11" name="文本框 10"/>
          <p:cNvSpPr txBox="1">
            <a:spLocks noChangeArrowheads="1"/>
          </p:cNvSpPr>
          <p:nvPr/>
        </p:nvSpPr>
        <p:spPr bwMode="auto">
          <a:xfrm>
            <a:off x="640715" y="5267847"/>
            <a:ext cx="10347325" cy="73353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sym typeface="宋体" panose="02010600030101010101" pitchFamily="2" charset="-122"/>
              </a:rPr>
              <a:t>“醉翁之意不在酒，在乎山水之间也”</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sym typeface="宋体" panose="02010600030101010101" pitchFamily="2" charset="-122"/>
              </a:rPr>
              <a:t>“The old drunkard is not interested in the wine, but in the hills and rivers.” </a:t>
            </a:r>
          </a:p>
        </p:txBody>
      </p:sp>
      <p:sp>
        <p:nvSpPr>
          <p:cNvPr id="13" name="TextBox 2"/>
          <p:cNvSpPr txBox="1">
            <a:spLocks noChangeArrowheads="1"/>
          </p:cNvSpPr>
          <p:nvPr/>
        </p:nvSpPr>
        <p:spPr bwMode="auto">
          <a:xfrm>
            <a:off x="3650615" y="1556703"/>
            <a:ext cx="5649913" cy="3618939"/>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The Hall of Two Outstanding Men</a:t>
            </a:r>
          </a:p>
          <a:p>
            <a:pPr eaLnBrk="1" hangingPunct="1">
              <a:lnSpc>
                <a:spcPts val="2500"/>
              </a:lnSpc>
              <a:spcBef>
                <a:spcPct val="0"/>
              </a:spcBef>
              <a:buClrTx/>
              <a:buFont typeface="Arial" panose="020B0604020202020204" pitchFamily="34" charset="0"/>
              <a:buNone/>
            </a:pPr>
            <a:r>
              <a:rPr lang="zh-CN" altLang="en-US" sz="2400" b="1" dirty="0" smtClean="0">
                <a:latin typeface="Times New Roman" panose="02020603050405020304" pitchFamily="18" charset="0"/>
                <a:cs typeface="Times New Roman" panose="02020603050405020304" pitchFamily="18" charset="0"/>
              </a:rPr>
              <a:t>Bao</a:t>
            </a:r>
            <a:r>
              <a:rPr lang="en-US" altLang="zh-CN" sz="2400" b="1" dirty="0" smtClean="0">
                <a:latin typeface="Times New Roman" panose="02020603050405020304" pitchFamily="18" charset="0"/>
                <a:cs typeface="Times New Roman" panose="02020603050405020304" pitchFamily="18" charset="0"/>
              </a:rPr>
              <a:t>song </a:t>
            </a:r>
            <a:r>
              <a:rPr lang="zh-CN" altLang="en-US" sz="2400" b="1" dirty="0" smtClean="0">
                <a:latin typeface="Times New Roman" panose="02020603050405020304" pitchFamily="18" charset="0"/>
                <a:cs typeface="Times New Roman" panose="02020603050405020304" pitchFamily="18" charset="0"/>
              </a:rPr>
              <a:t>Building</a:t>
            </a:r>
            <a:endParaRPr lang="zh-CN" altLang="en-US" sz="2400" b="1" dirty="0">
              <a:latin typeface="Times New Roman" panose="02020603050405020304" pitchFamily="18" charset="0"/>
              <a:cs typeface="Times New Roman" panose="02020603050405020304" pitchFamily="18" charset="0"/>
            </a:endParaRP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 Yizai Pavilion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Yingxiang Pavilion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Old Plum Pavilion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Liuyi Pavilion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New </a:t>
            </a:r>
            <a:r>
              <a:rPr lang="en-US" altLang="zh-CN" sz="2400" b="1" dirty="0" err="1" smtClean="0">
                <a:latin typeface="Times New Roman" panose="02020603050405020304" pitchFamily="18" charset="0"/>
                <a:cs typeface="Times New Roman" panose="02020603050405020304" pitchFamily="18" charset="0"/>
              </a:rPr>
              <a:t>Baosong</a:t>
            </a:r>
            <a:r>
              <a:rPr lang="en-US" altLang="zh-CN" sz="2400" b="1" dirty="0" smtClean="0">
                <a:latin typeface="Times New Roman" panose="02020603050405020304" pitchFamily="18" charset="0"/>
                <a:cs typeface="Times New Roman" panose="02020603050405020304" pitchFamily="18" charset="0"/>
              </a:rPr>
              <a:t> </a:t>
            </a:r>
            <a:r>
              <a:rPr lang="zh-CN" altLang="en-US" sz="2400" b="1" dirty="0" smtClean="0">
                <a:latin typeface="Times New Roman" panose="02020603050405020304" pitchFamily="18" charset="0"/>
                <a:cs typeface="Times New Roman" panose="02020603050405020304" pitchFamily="18" charset="0"/>
              </a:rPr>
              <a:t>Building</a:t>
            </a:r>
            <a:endParaRPr lang="zh-CN" altLang="en-US" sz="2400" b="1" dirty="0">
              <a:latin typeface="Times New Roman" panose="02020603050405020304" pitchFamily="18" charset="0"/>
              <a:cs typeface="Times New Roman" panose="02020603050405020304" pitchFamily="18" charset="0"/>
            </a:endParaRP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Xing Garden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Jiecheng Pavilion</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Lingxi Stone</a:t>
            </a:r>
          </a:p>
          <a:p>
            <a:pPr eaLnBrk="1" hangingPunct="1">
              <a:lnSpc>
                <a:spcPts val="2500"/>
              </a:lnSpc>
              <a:spcBef>
                <a:spcPct val="0"/>
              </a:spcBef>
              <a:buClrTx/>
              <a:buFont typeface="Arial" panose="020B0604020202020204" pitchFamily="34" charset="0"/>
              <a:buNone/>
            </a:pPr>
            <a:r>
              <a:rPr lang="zh-CN" altLang="en-US" sz="2400" b="1" dirty="0">
                <a:latin typeface="Times New Roman" panose="02020603050405020304" pitchFamily="18" charset="0"/>
                <a:cs typeface="Times New Roman" panose="02020603050405020304" pitchFamily="18" charset="0"/>
              </a:rPr>
              <a:t>Xixin Pavilion</a:t>
            </a:r>
          </a:p>
        </p:txBody>
      </p:sp>
      <p:sp>
        <p:nvSpPr>
          <p:cNvPr id="14" name="矩形 13"/>
          <p:cNvSpPr/>
          <p:nvPr/>
        </p:nvSpPr>
        <p:spPr>
          <a:xfrm>
            <a:off x="678874" y="929833"/>
            <a:ext cx="10654606" cy="515526"/>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a:t>
            </a:r>
            <a:r>
              <a:rPr lang="en-US" altLang="zh-CN" i="1" dirty="0">
                <a:latin typeface="Times New Roman" panose="02020603050405020304" pitchFamily="18" charset="0"/>
                <a:ea typeface="华文中宋" panose="02010600040101010101" pitchFamily="2" charset="-122"/>
              </a:rPr>
              <a:t>Speech on the introduction to the scenic spot of The Old Drunkard Pavilion</a:t>
            </a:r>
            <a:endParaRPr lang="en-US" altLang="zh-CN" b="1" dirty="0">
              <a:latin typeface="Times New Roman" panose="02020603050405020304" pitchFamily="18" charset="0"/>
            </a:endParaRPr>
          </a:p>
        </p:txBody>
      </p:sp>
    </p:spTree>
    <p:extLst>
      <p:ext uri="{BB962C8B-B14F-4D97-AF65-F5344CB8AC3E}">
        <p14:creationId xmlns:p14="http://schemas.microsoft.com/office/powerpoint/2010/main" val="273664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94888" y="188643"/>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reception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9" name="矩形 8"/>
          <p:cNvSpPr/>
          <p:nvPr/>
        </p:nvSpPr>
        <p:spPr>
          <a:xfrm>
            <a:off x="2791229" y="825951"/>
            <a:ext cx="7122160" cy="515526"/>
          </a:xfrm>
          <a:prstGeom prst="rect">
            <a:avLst/>
          </a:prstGeom>
          <a:solidFill>
            <a:schemeClr val="bg1"/>
          </a:solidFill>
        </p:spPr>
        <p:txBody>
          <a:bodyPr wrap="square">
            <a:spAutoFit/>
          </a:bodyPr>
          <a:lstStyle/>
          <a:p>
            <a:pPr algn="ctr">
              <a:lnSpc>
                <a:spcPts val="3300"/>
              </a:lnSpc>
              <a:defRPr/>
            </a:pPr>
            <a:r>
              <a:rPr lang="en-US" altLang="zh-CN" i="1" dirty="0" smtClean="0">
                <a:latin typeface="Times New Roman" panose="02020603050405020304" pitchFamily="18" charset="0"/>
                <a:ea typeface="华文中宋" panose="02010600040101010101" pitchFamily="2" charset="-122"/>
              </a:rPr>
              <a:t>Speech </a:t>
            </a:r>
            <a:r>
              <a:rPr lang="en-US" altLang="zh-CN" i="1" dirty="0">
                <a:latin typeface="Times New Roman" panose="02020603050405020304" pitchFamily="18" charset="0"/>
                <a:ea typeface="华文中宋" panose="02010600040101010101" pitchFamily="2" charset="-122"/>
              </a:rPr>
              <a:t>on the introduction to the scenic spot of The Old Drunkard Pavilion</a:t>
            </a:r>
            <a:endParaRPr lang="en-US" altLang="zh-CN" b="1" dirty="0">
              <a:latin typeface="Times New Roman" panose="02020603050405020304" pitchFamily="18"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448" y="805192"/>
            <a:ext cx="4425712" cy="6052808"/>
          </a:xfrm>
          <a:prstGeom prst="rect">
            <a:avLst/>
          </a:prstGeom>
        </p:spPr>
      </p:pic>
      <p:sp>
        <p:nvSpPr>
          <p:cNvPr id="7" name="矩形 6"/>
          <p:cNvSpPr/>
          <p:nvPr/>
        </p:nvSpPr>
        <p:spPr>
          <a:xfrm>
            <a:off x="5075612" y="1509728"/>
            <a:ext cx="6558281" cy="4131900"/>
          </a:xfrm>
          <a:prstGeom prst="rect">
            <a:avLst/>
          </a:prstGeom>
          <a:ln>
            <a:solidFill>
              <a:schemeClr val="tx1"/>
            </a:solidFill>
          </a:ln>
        </p:spPr>
        <p:txBody>
          <a:bodyPr wrap="square">
            <a:spAutoFit/>
          </a:bodyPr>
          <a:lstStyle/>
          <a:p>
            <a:pPr algn="just">
              <a:lnSpc>
                <a:spcPts val="2300"/>
              </a:lnSpc>
            </a:pPr>
            <a:r>
              <a:rPr lang="en-US" altLang="zh-CN" b="1" kern="100" dirty="0">
                <a:latin typeface="Times New Roman" panose="02020603050405020304" pitchFamily="18" charset="0"/>
              </a:rPr>
              <a:t>The </a:t>
            </a:r>
            <a:r>
              <a:rPr lang="en-US" altLang="zh-CN" b="1" kern="100" dirty="0" smtClean="0">
                <a:latin typeface="Times New Roman" panose="02020603050405020304" pitchFamily="18" charset="0"/>
              </a:rPr>
              <a:t>scenic spot of The Old </a:t>
            </a:r>
            <a:r>
              <a:rPr lang="en-US" altLang="zh-CN" b="1" kern="100" dirty="0">
                <a:latin typeface="Times New Roman" panose="02020603050405020304" pitchFamily="18" charset="0"/>
              </a:rPr>
              <a:t>Drunkard Pavilion </a:t>
            </a:r>
            <a:r>
              <a:rPr lang="en-US" altLang="zh-CN" b="1" kern="100" dirty="0" smtClean="0">
                <a:latin typeface="Times New Roman" panose="02020603050405020304" pitchFamily="18" charset="0"/>
              </a:rPr>
              <a:t>is </a:t>
            </a:r>
            <a:r>
              <a:rPr lang="en-US" altLang="zh-CN" b="1" kern="100" dirty="0">
                <a:latin typeface="Times New Roman" panose="02020603050405020304" pitchFamily="18" charset="0"/>
              </a:rPr>
              <a:t>located at the waist of Mt. Langya and on the side of Rang Spring. In 1046 AD of Northern Song dynasty, </a:t>
            </a:r>
            <a:r>
              <a:rPr lang="en-US" altLang="zh-CN" b="1" kern="100" dirty="0" smtClean="0">
                <a:latin typeface="Times New Roman" panose="02020603050405020304" pitchFamily="18" charset="0"/>
              </a:rPr>
              <a:t>the</a:t>
            </a:r>
            <a:r>
              <a:rPr lang="en-US" altLang="zh-CN" b="1" kern="100" dirty="0">
                <a:latin typeface="Times New Roman" panose="02020603050405020304" pitchFamily="18" charset="0"/>
              </a:rPr>
              <a:t> </a:t>
            </a:r>
            <a:r>
              <a:rPr lang="en-US" altLang="zh-CN" b="1" kern="100" dirty="0" smtClean="0">
                <a:latin typeface="Times New Roman" panose="02020603050405020304" pitchFamily="18" charset="0"/>
              </a:rPr>
              <a:t>head Buddhist</a:t>
            </a:r>
            <a:r>
              <a:rPr lang="en-US" altLang="zh-CN" b="1" kern="100" dirty="0">
                <a:latin typeface="Times New Roman" panose="02020603050405020304" pitchFamily="18" charset="0"/>
              </a:rPr>
              <a:t> monk </a:t>
            </a:r>
            <a:r>
              <a:rPr lang="en-US" altLang="zh-CN" b="1" kern="100" dirty="0" smtClean="0">
                <a:latin typeface="Times New Roman" panose="02020603050405020304" pitchFamily="18" charset="0"/>
              </a:rPr>
              <a:t>of </a:t>
            </a:r>
            <a:r>
              <a:rPr lang="en-US" altLang="zh-CN" b="1" kern="100" dirty="0" err="1">
                <a:latin typeface="Times New Roman" panose="02020603050405020304" pitchFamily="18" charset="0"/>
              </a:rPr>
              <a:t>Kaihua</a:t>
            </a:r>
            <a:r>
              <a:rPr lang="en-US" altLang="zh-CN" b="1" kern="100" dirty="0">
                <a:latin typeface="Times New Roman" panose="02020603050405020304" pitchFamily="18" charset="0"/>
              </a:rPr>
              <a:t> Temple, Wise Immortal, </a:t>
            </a:r>
            <a:r>
              <a:rPr lang="en-US" altLang="zh-CN" b="1" kern="100" dirty="0" smtClean="0">
                <a:latin typeface="Times New Roman" panose="02020603050405020304" pitchFamily="18" charset="0"/>
              </a:rPr>
              <a:t>built this pavilion for </a:t>
            </a:r>
            <a:r>
              <a:rPr lang="en-US" altLang="zh-CN" b="1" kern="100" dirty="0" err="1">
                <a:latin typeface="Times New Roman" panose="02020603050405020304" pitchFamily="18" charset="0"/>
              </a:rPr>
              <a:t>Ou</a:t>
            </a:r>
            <a:r>
              <a:rPr lang="en-US" altLang="zh-CN" b="1" kern="100" dirty="0">
                <a:latin typeface="Times New Roman" panose="02020603050405020304" pitchFamily="18" charset="0"/>
              </a:rPr>
              <a:t> </a:t>
            </a:r>
            <a:r>
              <a:rPr lang="en-US" altLang="zh-CN" b="1" kern="100" dirty="0" err="1">
                <a:latin typeface="Times New Roman" panose="02020603050405020304" pitchFamily="18" charset="0"/>
              </a:rPr>
              <a:t>Yangxiu</a:t>
            </a:r>
            <a:r>
              <a:rPr lang="en-US" altLang="zh-CN" b="1" kern="100" dirty="0">
                <a:latin typeface="Times New Roman" panose="02020603050405020304" pitchFamily="18" charset="0"/>
              </a:rPr>
              <a:t>, the governor of </a:t>
            </a:r>
            <a:r>
              <a:rPr lang="en-US" altLang="zh-CN" b="1" kern="100" dirty="0" err="1">
                <a:latin typeface="Times New Roman" panose="02020603050405020304" pitchFamily="18" charset="0"/>
              </a:rPr>
              <a:t>Chuzhou</a:t>
            </a:r>
            <a:r>
              <a:rPr lang="en-US" altLang="zh-CN" b="1" kern="100" dirty="0">
                <a:latin typeface="Times New Roman" panose="02020603050405020304" pitchFamily="18" charset="0"/>
              </a:rPr>
              <a:t> </a:t>
            </a:r>
            <a:r>
              <a:rPr lang="en-US" altLang="zh-CN" b="1" kern="100" dirty="0" smtClean="0">
                <a:latin typeface="Times New Roman" panose="02020603050405020304" pitchFamily="18" charset="0"/>
              </a:rPr>
              <a:t>Prefecture of that time. Maybe </a:t>
            </a:r>
            <a:r>
              <a:rPr lang="en-US" altLang="zh-CN" b="1" kern="100" dirty="0">
                <a:latin typeface="Times New Roman" panose="02020603050405020304" pitchFamily="18" charset="0"/>
              </a:rPr>
              <a:t>because of his political frustration, </a:t>
            </a:r>
            <a:r>
              <a:rPr lang="en-US" altLang="zh-CN" b="1" kern="100" dirty="0" err="1">
                <a:latin typeface="Times New Roman" panose="02020603050405020304" pitchFamily="18" charset="0"/>
              </a:rPr>
              <a:t>Ou</a:t>
            </a:r>
            <a:r>
              <a:rPr lang="en-US" altLang="zh-CN" b="1" kern="100" dirty="0">
                <a:latin typeface="Times New Roman" panose="02020603050405020304" pitchFamily="18" charset="0"/>
              </a:rPr>
              <a:t> </a:t>
            </a:r>
            <a:r>
              <a:rPr lang="en-US" altLang="zh-CN" b="1" kern="100" dirty="0" err="1">
                <a:latin typeface="Times New Roman" panose="02020603050405020304" pitchFamily="18" charset="0"/>
              </a:rPr>
              <a:t>Yangxiu</a:t>
            </a:r>
            <a:r>
              <a:rPr lang="en-US" altLang="zh-CN" b="1" kern="100" dirty="0">
                <a:latin typeface="Times New Roman" panose="02020603050405020304" pitchFamily="18" charset="0"/>
              </a:rPr>
              <a:t> often brought his friends here to </a:t>
            </a:r>
            <a:r>
              <a:rPr lang="en-US" altLang="zh-CN" b="1" kern="100" dirty="0" smtClean="0">
                <a:latin typeface="Times New Roman" panose="02020603050405020304" pitchFamily="18" charset="0"/>
              </a:rPr>
              <a:t>play and drink</a:t>
            </a:r>
            <a:r>
              <a:rPr lang="en-US" altLang="zh-CN" b="1" kern="100" dirty="0">
                <a:latin typeface="Times New Roman" panose="02020603050405020304" pitchFamily="18" charset="0"/>
              </a:rPr>
              <a:t> </a:t>
            </a:r>
            <a:r>
              <a:rPr lang="en-US" altLang="zh-CN" b="1" kern="100" dirty="0" smtClean="0">
                <a:latin typeface="Times New Roman" panose="02020603050405020304" pitchFamily="18" charset="0"/>
              </a:rPr>
              <a:t>wine, </a:t>
            </a:r>
            <a:r>
              <a:rPr lang="en-US" altLang="zh-CN" b="1" kern="100" dirty="0">
                <a:latin typeface="Times New Roman" panose="02020603050405020304" pitchFamily="18" charset="0"/>
              </a:rPr>
              <a:t>and also </a:t>
            </a:r>
            <a:r>
              <a:rPr lang="en-US" altLang="zh-CN" b="1" kern="100" dirty="0" smtClean="0">
                <a:latin typeface="Times New Roman" panose="02020603050405020304" pitchFamily="18" charset="0"/>
              </a:rPr>
              <a:t>to handle </a:t>
            </a:r>
            <a:r>
              <a:rPr lang="en-US" altLang="zh-CN" b="1" kern="100" dirty="0">
                <a:latin typeface="Times New Roman" panose="02020603050405020304" pitchFamily="18" charset="0"/>
              </a:rPr>
              <a:t>some official affairs. </a:t>
            </a:r>
            <a:endParaRPr lang="en-US" altLang="zh-CN" b="1" kern="100" dirty="0" smtClean="0">
              <a:latin typeface="Times New Roman" panose="02020603050405020304" pitchFamily="18" charset="0"/>
            </a:endParaRPr>
          </a:p>
          <a:p>
            <a:pPr algn="just">
              <a:lnSpc>
                <a:spcPts val="2300"/>
              </a:lnSpc>
            </a:pPr>
            <a:endParaRPr lang="en-US" altLang="zh-CN" b="1" kern="100" dirty="0">
              <a:latin typeface="Times New Roman" panose="02020603050405020304" pitchFamily="18" charset="0"/>
            </a:endParaRPr>
          </a:p>
          <a:p>
            <a:pPr algn="just"/>
            <a:r>
              <a:rPr lang="en-US" altLang="zh-CN" b="1" kern="100" dirty="0" smtClean="0">
                <a:latin typeface="Times New Roman" panose="02020603050405020304" pitchFamily="18" charset="0"/>
              </a:rPr>
              <a:t>His</a:t>
            </a:r>
            <a:r>
              <a:rPr lang="en-US" altLang="zh-CN" b="1" kern="100" dirty="0">
                <a:latin typeface="Times New Roman" panose="02020603050405020304" pitchFamily="18" charset="0"/>
              </a:rPr>
              <a:t> liability of going tipsy over a couple of cups combined with his position high on the ladder </a:t>
            </a:r>
            <a:r>
              <a:rPr lang="en-US" altLang="zh-CN" b="1" kern="100" dirty="0" smtClean="0">
                <a:latin typeface="Times New Roman" panose="02020603050405020304" pitchFamily="18" charset="0"/>
              </a:rPr>
              <a:t>of</a:t>
            </a:r>
            <a:r>
              <a:rPr lang="en-US" altLang="zh-CN" b="1" kern="100" dirty="0">
                <a:latin typeface="Times New Roman" panose="02020603050405020304" pitchFamily="18" charset="0"/>
              </a:rPr>
              <a:t> </a:t>
            </a:r>
            <a:r>
              <a:rPr lang="en-US" altLang="zh-CN" b="1" kern="100" dirty="0" smtClean="0">
                <a:latin typeface="Times New Roman" panose="02020603050405020304" pitchFamily="18" charset="0"/>
              </a:rPr>
              <a:t>time</a:t>
            </a:r>
            <a:r>
              <a:rPr lang="en-US" altLang="zh-CN" b="1" kern="100" dirty="0">
                <a:latin typeface="Times New Roman" panose="02020603050405020304" pitchFamily="18" charset="0"/>
              </a:rPr>
              <a:t> provoked him to crown </a:t>
            </a:r>
            <a:endParaRPr lang="en-US" altLang="zh-CN" b="1" kern="100" dirty="0" smtClean="0">
              <a:latin typeface="Times New Roman" panose="02020603050405020304" pitchFamily="18" charset="0"/>
            </a:endParaRPr>
          </a:p>
          <a:p>
            <a:pPr algn="just"/>
            <a:r>
              <a:rPr lang="en-US" altLang="zh-CN" b="1" kern="100" dirty="0" smtClean="0">
                <a:latin typeface="Times New Roman" panose="02020603050405020304" pitchFamily="18" charset="0"/>
              </a:rPr>
              <a:t>himself</a:t>
            </a:r>
            <a:r>
              <a:rPr lang="en-US" altLang="zh-CN" b="1" kern="100" dirty="0">
                <a:latin typeface="Times New Roman" panose="02020603050405020304" pitchFamily="18" charset="0"/>
              </a:rPr>
              <a:t> with the sobriquet [ˈ</a:t>
            </a:r>
            <a:r>
              <a:rPr lang="en-US" altLang="zh-CN" b="1" kern="100" dirty="0" err="1">
                <a:latin typeface="Times New Roman" panose="02020603050405020304" pitchFamily="18" charset="0"/>
              </a:rPr>
              <a:t>səubrikei</a:t>
            </a:r>
            <a:r>
              <a:rPr lang="en-US" altLang="zh-CN" b="1" kern="100" dirty="0">
                <a:latin typeface="Times New Roman" panose="02020603050405020304" pitchFamily="18" charset="0"/>
              </a:rPr>
              <a:t>]  of the Old Drunkard</a:t>
            </a:r>
            <a:r>
              <a:rPr lang="en-US" altLang="zh-CN" b="1" kern="100" dirty="0" smtClean="0">
                <a:latin typeface="Times New Roman" panose="02020603050405020304" pitchFamily="18" charset="0"/>
              </a:rPr>
              <a:t>. Therefore, he </a:t>
            </a:r>
            <a:r>
              <a:rPr lang="en-US" altLang="zh-CN" b="1" kern="100" dirty="0">
                <a:latin typeface="Times New Roman" panose="02020603050405020304" pitchFamily="18" charset="0"/>
              </a:rPr>
              <a:t>wrote the world-renowned essay “The Old Drunkard Pavilion</a:t>
            </a:r>
            <a:r>
              <a:rPr lang="en-US" altLang="zh-CN" b="1" kern="100" dirty="0" smtClean="0">
                <a:latin typeface="Times New Roman" panose="02020603050405020304" pitchFamily="18" charset="0"/>
              </a:rPr>
              <a:t>”.</a:t>
            </a:r>
            <a:endParaRPr lang="zh-CN" altLang="zh-CN" b="1" kern="100" dirty="0">
              <a:latin typeface="Times New Roman" panose="02020603050405020304" pitchFamily="18" charset="0"/>
            </a:endParaRPr>
          </a:p>
        </p:txBody>
      </p:sp>
    </p:spTree>
    <p:extLst>
      <p:ext uri="{BB962C8B-B14F-4D97-AF65-F5344CB8AC3E}">
        <p14:creationId xmlns:p14="http://schemas.microsoft.com/office/powerpoint/2010/main" val="315405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94888" y="188643"/>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reception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9" name="矩形 8"/>
          <p:cNvSpPr/>
          <p:nvPr/>
        </p:nvSpPr>
        <p:spPr>
          <a:xfrm>
            <a:off x="2791228" y="825951"/>
            <a:ext cx="8668079" cy="515526"/>
          </a:xfrm>
          <a:prstGeom prst="rect">
            <a:avLst/>
          </a:prstGeom>
          <a:solidFill>
            <a:schemeClr val="bg1"/>
          </a:solidFill>
        </p:spPr>
        <p:txBody>
          <a:bodyPr wrap="square">
            <a:spAutoFit/>
          </a:bodyPr>
          <a:lstStyle/>
          <a:p>
            <a:pPr algn="ctr">
              <a:lnSpc>
                <a:spcPts val="3300"/>
              </a:lnSpc>
              <a:defRPr/>
            </a:pPr>
            <a:r>
              <a:rPr lang="en-US" altLang="zh-CN" i="1" dirty="0" smtClean="0">
                <a:latin typeface="Times New Roman" panose="02020603050405020304" pitchFamily="18" charset="0"/>
                <a:ea typeface="华文中宋" panose="02010600040101010101" pitchFamily="2" charset="-122"/>
              </a:rPr>
              <a:t>Speech </a:t>
            </a:r>
            <a:r>
              <a:rPr lang="en-US" altLang="zh-CN" i="1" dirty="0">
                <a:latin typeface="Times New Roman" panose="02020603050405020304" pitchFamily="18" charset="0"/>
                <a:ea typeface="华文中宋" panose="02010600040101010101" pitchFamily="2" charset="-122"/>
              </a:rPr>
              <a:t>on the introduction to the scenic spot of The Old Drunkard </a:t>
            </a:r>
            <a:r>
              <a:rPr lang="en-US" altLang="zh-CN" i="1" dirty="0" smtClean="0">
                <a:latin typeface="Times New Roman" panose="02020603050405020304" pitchFamily="18" charset="0"/>
                <a:ea typeface="华文中宋" panose="02010600040101010101" pitchFamily="2" charset="-122"/>
              </a:rPr>
              <a:t>Pavilion </a:t>
            </a:r>
            <a:r>
              <a:rPr lang="zh-CN" altLang="en-US" i="1" dirty="0" smtClean="0">
                <a:latin typeface="Times New Roman" panose="02020603050405020304" pitchFamily="18" charset="0"/>
                <a:ea typeface="华文中宋" panose="02010600040101010101" pitchFamily="2" charset="-122"/>
              </a:rPr>
              <a:t>（</a:t>
            </a:r>
            <a:r>
              <a:rPr lang="zh-CN" altLang="en-US" i="1" dirty="0">
                <a:latin typeface="Times New Roman" panose="02020603050405020304" pitchFamily="18" charset="0"/>
                <a:ea typeface="华文中宋" panose="02010600040101010101" pitchFamily="2" charset="-122"/>
              </a:rPr>
              <a:t>醉翁亭</a:t>
            </a:r>
            <a:r>
              <a:rPr lang="zh-CN" altLang="en-US" i="1" dirty="0" smtClean="0">
                <a:latin typeface="Times New Roman" panose="02020603050405020304" pitchFamily="18" charset="0"/>
                <a:ea typeface="华文中宋" panose="02010600040101010101" pitchFamily="2" charset="-122"/>
              </a:rPr>
              <a:t>）</a:t>
            </a:r>
            <a:endParaRPr lang="en-US" altLang="zh-CN" b="1" dirty="0">
              <a:latin typeface="Times New Roman" panose="02020603050405020304" pitchFamily="18" charset="0"/>
            </a:endParaRPr>
          </a:p>
        </p:txBody>
      </p:sp>
      <p:sp>
        <p:nvSpPr>
          <p:cNvPr id="7" name="矩形 6"/>
          <p:cNvSpPr/>
          <p:nvPr/>
        </p:nvSpPr>
        <p:spPr>
          <a:xfrm>
            <a:off x="4673600" y="1509728"/>
            <a:ext cx="6960293" cy="3939540"/>
          </a:xfrm>
          <a:prstGeom prst="rect">
            <a:avLst/>
          </a:prstGeom>
          <a:ln>
            <a:solidFill>
              <a:schemeClr val="tx1"/>
            </a:solidFill>
          </a:ln>
        </p:spPr>
        <p:txBody>
          <a:bodyPr wrap="square">
            <a:spAutoFit/>
          </a:bodyPr>
          <a:lstStyle/>
          <a:p>
            <a:pPr algn="just">
              <a:lnSpc>
                <a:spcPts val="3000"/>
              </a:lnSpc>
            </a:pPr>
            <a:r>
              <a:rPr lang="en-US" altLang="zh-CN" dirty="0">
                <a:latin typeface="Times New Roman" panose="02020603050405020304" pitchFamily="18" charset="0"/>
                <a:cs typeface="Times New Roman" panose="02020603050405020304" pitchFamily="18" charset="0"/>
              </a:rPr>
              <a:t>The </a:t>
            </a:r>
            <a:r>
              <a:rPr lang="en-US" altLang="zh-CN" dirty="0" smtClean="0">
                <a:latin typeface="Times New Roman" panose="02020603050405020304" pitchFamily="18" charset="0"/>
                <a:cs typeface="Times New Roman" panose="02020603050405020304" pitchFamily="18" charset="0"/>
              </a:rPr>
              <a:t>beautiful / classic </a:t>
            </a:r>
            <a:r>
              <a:rPr lang="en-US" altLang="zh-CN" dirty="0">
                <a:latin typeface="Times New Roman" panose="02020603050405020304" pitchFamily="18" charset="0"/>
                <a:cs typeface="Times New Roman" panose="02020603050405020304" pitchFamily="18" charset="0"/>
              </a:rPr>
              <a:t>line in the essay “The old drunkard is not interested in the wine, but in the hills and rivers.” is very famous in the world. In 1091 AD, the famous calligrapher Su Shi, with </a:t>
            </a:r>
            <a:r>
              <a:rPr lang="en-US" altLang="zh-CN" dirty="0">
                <a:solidFill>
                  <a:srgbClr val="FF0000"/>
                </a:solidFill>
                <a:latin typeface="Times New Roman" panose="02020603050405020304" pitchFamily="18" charset="0"/>
                <a:cs typeface="Times New Roman" panose="02020603050405020304" pitchFamily="18" charset="0"/>
              </a:rPr>
              <a:t>the invitation </a:t>
            </a:r>
            <a:r>
              <a:rPr lang="en-US" altLang="zh-CN" dirty="0" smtClean="0">
                <a:latin typeface="Times New Roman" panose="02020603050405020304" pitchFamily="18" charset="0"/>
                <a:cs typeface="Times New Roman" panose="02020603050405020304" pitchFamily="18" charset="0"/>
              </a:rPr>
              <a:t>of </a:t>
            </a:r>
            <a:r>
              <a:rPr lang="en-US" altLang="zh-CN" dirty="0">
                <a:latin typeface="Times New Roman" panose="02020603050405020304" pitchFamily="18" charset="0"/>
                <a:cs typeface="Times New Roman" panose="02020603050405020304" pitchFamily="18" charset="0"/>
              </a:rPr>
              <a:t>the latter governor of </a:t>
            </a:r>
            <a:r>
              <a:rPr lang="en-US" altLang="zh-CN" dirty="0" err="1">
                <a:latin typeface="Times New Roman" panose="02020603050405020304" pitchFamily="18" charset="0"/>
                <a:cs typeface="Times New Roman" panose="02020603050405020304" pitchFamily="18" charset="0"/>
              </a:rPr>
              <a:t>Chuzhou</a:t>
            </a:r>
            <a:r>
              <a:rPr lang="en-US" altLang="zh-CN" dirty="0">
                <a:latin typeface="Times New Roman" panose="02020603050405020304" pitchFamily="18" charset="0"/>
                <a:cs typeface="Times New Roman" panose="02020603050405020304" pitchFamily="18" charset="0"/>
              </a:rPr>
              <a:t>, Wang Zhao, </a:t>
            </a:r>
            <a:r>
              <a:rPr lang="en-US" altLang="zh-CN" u="sng" dirty="0">
                <a:solidFill>
                  <a:srgbClr val="FF0000"/>
                </a:solidFill>
                <a:latin typeface="Times New Roman" panose="02020603050405020304" pitchFamily="18" charset="0"/>
                <a:cs typeface="Times New Roman" panose="02020603050405020304" pitchFamily="18" charset="0"/>
              </a:rPr>
              <a:t>rewrote or copied </a:t>
            </a:r>
            <a:r>
              <a:rPr lang="en-US" altLang="zh-CN" dirty="0" smtClean="0">
                <a:solidFill>
                  <a:srgbClr val="FF0000"/>
                </a:solidFill>
                <a:latin typeface="Times New Roman" panose="02020603050405020304" pitchFamily="18" charset="0"/>
                <a:cs typeface="Times New Roman" panose="02020603050405020304" pitchFamily="18" charset="0"/>
              </a:rPr>
              <a:t>or </a:t>
            </a:r>
            <a:r>
              <a:rPr lang="en-US" altLang="zh-CN" b="1" dirty="0" err="1">
                <a:solidFill>
                  <a:srgbClr val="FF0000"/>
                </a:solidFill>
                <a:latin typeface="Times New Roman" panose="02020603050405020304" pitchFamily="18" charset="0"/>
                <a:cs typeface="Times New Roman" panose="02020603050405020304" pitchFamily="18" charset="0"/>
              </a:rPr>
              <a:t>calligraphed</a:t>
            </a:r>
            <a:r>
              <a:rPr lang="en-US" altLang="zh-CN" b="1" dirty="0">
                <a:solidFill>
                  <a:srgbClr val="FF0000"/>
                </a:solidFill>
                <a:latin typeface="Times New Roman" panose="02020603050405020304" pitchFamily="18" charset="0"/>
                <a:cs typeface="Times New Roman" panose="02020603050405020304" pitchFamily="18" charset="0"/>
              </a:rPr>
              <a:t> the essay with his own unique handwriting style </a:t>
            </a:r>
            <a:r>
              <a:rPr lang="en-US" altLang="zh-CN" dirty="0">
                <a:latin typeface="Times New Roman" panose="02020603050405020304" pitchFamily="18" charset="0"/>
                <a:cs typeface="Times New Roman" panose="02020603050405020304" pitchFamily="18" charset="0"/>
              </a:rPr>
              <a:t>and then</a:t>
            </a:r>
            <a:r>
              <a:rPr lang="en-US" altLang="zh-CN" u="sng" dirty="0">
                <a:latin typeface="Times New Roman" panose="02020603050405020304" pitchFamily="18" charset="0"/>
                <a:cs typeface="Times New Roman" panose="02020603050405020304" pitchFamily="18" charset="0"/>
              </a:rPr>
              <a:t> the rewritten or copied or </a:t>
            </a:r>
            <a:r>
              <a:rPr lang="en-US" altLang="zh-CN" b="1" u="sng" dirty="0" err="1">
                <a:solidFill>
                  <a:srgbClr val="FF0000"/>
                </a:solidFill>
                <a:latin typeface="Times New Roman" panose="02020603050405020304" pitchFamily="18" charset="0"/>
                <a:cs typeface="Times New Roman" panose="02020603050405020304" pitchFamily="18" charset="0"/>
              </a:rPr>
              <a:t>calligraphed</a:t>
            </a:r>
            <a:r>
              <a:rPr lang="en-US" altLang="zh-CN" u="sng" dirty="0">
                <a:latin typeface="Times New Roman" panose="02020603050405020304" pitchFamily="18" charset="0"/>
                <a:cs typeface="Times New Roman" panose="02020603050405020304" pitchFamily="18" charset="0"/>
              </a:rPr>
              <a:t> essay </a:t>
            </a:r>
            <a:r>
              <a:rPr lang="en-US" altLang="zh-CN" dirty="0">
                <a:latin typeface="Times New Roman" panose="02020603050405020304" pitchFamily="18" charset="0"/>
                <a:cs typeface="Times New Roman" panose="02020603050405020304" pitchFamily="18" charset="0"/>
              </a:rPr>
              <a:t>was carved into stone so as to live forever. From then on, the work of </a:t>
            </a:r>
            <a:r>
              <a:rPr lang="en-US" altLang="zh-CN" i="1" dirty="0" smtClean="0">
                <a:latin typeface="Times New Roman" panose="02020603050405020304" pitchFamily="18" charset="0"/>
                <a:cs typeface="Times New Roman" panose="02020603050405020304" pitchFamily="18" charset="0"/>
              </a:rPr>
              <a:t>The </a:t>
            </a:r>
            <a:r>
              <a:rPr lang="en-US" altLang="zh-CN" i="1" dirty="0">
                <a:latin typeface="Times New Roman" panose="02020603050405020304" pitchFamily="18" charset="0"/>
                <a:cs typeface="Times New Roman" panose="02020603050405020304" pitchFamily="18" charset="0"/>
              </a:rPr>
              <a:t>Old Drunkard </a:t>
            </a:r>
            <a:r>
              <a:rPr lang="en-US" altLang="zh-CN" i="1" dirty="0" smtClean="0">
                <a:latin typeface="Times New Roman" panose="02020603050405020304" pitchFamily="18" charset="0"/>
                <a:cs typeface="Times New Roman" panose="02020603050405020304" pitchFamily="18" charset="0"/>
              </a:rPr>
              <a:t>Pavilion</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has been well-known in the world in the form of </a:t>
            </a:r>
            <a:r>
              <a:rPr lang="en-US" altLang="zh-CN" u="sng" dirty="0" err="1">
                <a:latin typeface="Times New Roman" panose="02020603050405020304" pitchFamily="18" charset="0"/>
                <a:cs typeface="Times New Roman" panose="02020603050405020304" pitchFamily="18" charset="0"/>
              </a:rPr>
              <a:t>Ou</a:t>
            </a:r>
            <a:r>
              <a:rPr lang="en-US" altLang="zh-CN" u="sng" dirty="0">
                <a:latin typeface="Times New Roman" panose="02020603050405020304" pitchFamily="18" charset="0"/>
                <a:cs typeface="Times New Roman" panose="02020603050405020304" pitchFamily="18" charset="0"/>
              </a:rPr>
              <a:t> </a:t>
            </a:r>
            <a:r>
              <a:rPr lang="en-US" altLang="zh-CN" u="sng" dirty="0" err="1">
                <a:latin typeface="Times New Roman" panose="02020603050405020304" pitchFamily="18" charset="0"/>
                <a:cs typeface="Times New Roman" panose="02020603050405020304" pitchFamily="18" charset="0"/>
              </a:rPr>
              <a:t>Yangxiu’s</a:t>
            </a:r>
            <a:r>
              <a:rPr lang="en-US" altLang="zh-CN" u="sng" dirty="0">
                <a:latin typeface="Times New Roman" panose="02020603050405020304" pitchFamily="18" charset="0"/>
                <a:cs typeface="Times New Roman" panose="02020603050405020304" pitchFamily="18" charset="0"/>
              </a:rPr>
              <a:t> essay and Su Shi’s handwriting style</a:t>
            </a:r>
            <a:r>
              <a:rPr lang="en-US" altLang="zh-CN" dirty="0">
                <a:latin typeface="Times New Roman" panose="02020603050405020304" pitchFamily="18" charset="0"/>
                <a:cs typeface="Times New Roman" panose="02020603050405020304" pitchFamily="18" charset="0"/>
              </a:rPr>
              <a:t>. In 1881 AD, it was rebuilt by </a:t>
            </a:r>
            <a:r>
              <a:rPr lang="en-US" altLang="zh-CN" dirty="0" err="1">
                <a:latin typeface="Times New Roman" panose="02020603050405020304" pitchFamily="18" charset="0"/>
                <a:cs typeface="Times New Roman" panose="02020603050405020304" pitchFamily="18" charset="0"/>
              </a:rPr>
              <a:t>Xue</a:t>
            </a:r>
            <a:r>
              <a:rPr lang="en-US" altLang="zh-CN" dirty="0">
                <a:latin typeface="Times New Roman" panose="02020603050405020304" pitchFamily="18" charset="0"/>
                <a:cs typeface="Times New Roman" panose="02020603050405020304" pitchFamily="18" charset="0"/>
              </a:rPr>
              <a:t> Shi coming from </a:t>
            </a:r>
            <a:r>
              <a:rPr lang="en-US" altLang="zh-CN" dirty="0" err="1">
                <a:latin typeface="Times New Roman" panose="02020603050405020304" pitchFamily="18" charset="0"/>
                <a:cs typeface="Times New Roman" panose="02020603050405020304" pitchFamily="18" charset="0"/>
              </a:rPr>
              <a:t>Quanjiao</a:t>
            </a:r>
            <a:r>
              <a:rPr lang="en-US" altLang="zh-CN" dirty="0">
                <a:latin typeface="Times New Roman" panose="02020603050405020304" pitchFamily="18" charset="0"/>
                <a:cs typeface="Times New Roman" panose="02020603050405020304" pitchFamily="18" charset="0"/>
              </a:rPr>
              <a:t>, a county of </a:t>
            </a:r>
            <a:r>
              <a:rPr lang="en-US" altLang="zh-CN" dirty="0" err="1">
                <a:latin typeface="Times New Roman" panose="02020603050405020304" pitchFamily="18" charset="0"/>
                <a:cs typeface="Times New Roman" panose="02020603050405020304" pitchFamily="18" charset="0"/>
              </a:rPr>
              <a:t>Chuzhou</a:t>
            </a:r>
            <a:r>
              <a:rPr lang="en-US" altLang="zh-CN" dirty="0">
                <a:latin typeface="Times New Roman" panose="02020603050405020304" pitchFamily="18" charset="0"/>
                <a:cs typeface="Times New Roman" panose="02020603050405020304" pitchFamily="18" charset="0"/>
              </a:rPr>
              <a:t> Prefecture. </a:t>
            </a:r>
            <a:endParaRPr lang="zh-CN" altLang="zh-CN"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892" y="649277"/>
            <a:ext cx="3756462" cy="6092082"/>
          </a:xfrm>
          <a:prstGeom prst="rect">
            <a:avLst/>
          </a:prstGeom>
        </p:spPr>
      </p:pic>
    </p:spTree>
    <p:extLst>
      <p:ext uri="{BB962C8B-B14F-4D97-AF65-F5344CB8AC3E}">
        <p14:creationId xmlns:p14="http://schemas.microsoft.com/office/powerpoint/2010/main" val="361956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94888" y="188643"/>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reception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9" name="矩形 8"/>
          <p:cNvSpPr/>
          <p:nvPr/>
        </p:nvSpPr>
        <p:spPr>
          <a:xfrm>
            <a:off x="2791229" y="825951"/>
            <a:ext cx="7122160" cy="515526"/>
          </a:xfrm>
          <a:prstGeom prst="rect">
            <a:avLst/>
          </a:prstGeom>
          <a:solidFill>
            <a:schemeClr val="bg1"/>
          </a:solidFill>
        </p:spPr>
        <p:txBody>
          <a:bodyPr wrap="square">
            <a:spAutoFit/>
          </a:bodyPr>
          <a:lstStyle/>
          <a:p>
            <a:pPr algn="ctr">
              <a:lnSpc>
                <a:spcPts val="3300"/>
              </a:lnSpc>
              <a:defRPr/>
            </a:pPr>
            <a:r>
              <a:rPr lang="en-US" altLang="zh-CN" i="1" dirty="0" smtClean="0">
                <a:latin typeface="Times New Roman" panose="02020603050405020304" pitchFamily="18" charset="0"/>
                <a:ea typeface="华文中宋" panose="02010600040101010101" pitchFamily="2" charset="-122"/>
              </a:rPr>
              <a:t>Speech </a:t>
            </a:r>
            <a:r>
              <a:rPr lang="en-US" altLang="zh-CN" i="1" dirty="0">
                <a:latin typeface="Times New Roman" panose="02020603050405020304" pitchFamily="18" charset="0"/>
                <a:ea typeface="华文中宋" panose="02010600040101010101" pitchFamily="2" charset="-122"/>
              </a:rPr>
              <a:t>on the introduction to the scenic spot of The Old Drunkard Pavilion</a:t>
            </a:r>
            <a:endParaRPr lang="en-US" altLang="zh-CN" b="1" dirty="0">
              <a:latin typeface="Times New Roman" panose="02020603050405020304" pitchFamily="18" charset="0"/>
            </a:endParaRPr>
          </a:p>
        </p:txBody>
      </p:sp>
      <p:sp>
        <p:nvSpPr>
          <p:cNvPr id="7" name="矩形 6"/>
          <p:cNvSpPr/>
          <p:nvPr/>
        </p:nvSpPr>
        <p:spPr>
          <a:xfrm>
            <a:off x="4358640" y="1824688"/>
            <a:ext cx="6960293" cy="3554819"/>
          </a:xfrm>
          <a:prstGeom prst="rect">
            <a:avLst/>
          </a:prstGeom>
          <a:ln>
            <a:solidFill>
              <a:schemeClr val="tx1"/>
            </a:solidFill>
          </a:ln>
        </p:spPr>
        <p:txBody>
          <a:bodyPr wrap="square">
            <a:spAutoFit/>
          </a:bodyPr>
          <a:lstStyle/>
          <a:p>
            <a:pPr algn="just">
              <a:lnSpc>
                <a:spcPts val="3000"/>
              </a:lnSpc>
            </a:pPr>
            <a:r>
              <a:rPr lang="en-US" altLang="zh-CN" b="1" dirty="0">
                <a:latin typeface="Times New Roman" panose="02020603050405020304" pitchFamily="18" charset="0"/>
                <a:cs typeface="Times New Roman" panose="02020603050405020304" pitchFamily="18" charset="0"/>
              </a:rPr>
              <a:t>This scenic area includes </a:t>
            </a:r>
            <a:r>
              <a:rPr lang="en-US" altLang="zh-CN" b="1" dirty="0" smtClean="0">
                <a:latin typeface="Times New Roman" panose="02020603050405020304" pitchFamily="18" charset="0"/>
                <a:cs typeface="Times New Roman" panose="02020603050405020304" pitchFamily="18" charset="0"/>
              </a:rPr>
              <a:t>attractions of </a:t>
            </a:r>
            <a:r>
              <a:rPr lang="en-US" altLang="zh-CN" b="1" i="1" dirty="0">
                <a:latin typeface="Times New Roman" panose="02020603050405020304" pitchFamily="18" charset="0"/>
                <a:cs typeface="Times New Roman" panose="02020603050405020304" pitchFamily="18" charset="0"/>
              </a:rPr>
              <a:t>The Old Drunkard Pavilion</a:t>
            </a:r>
            <a:r>
              <a:rPr lang="en-US" altLang="zh-CN" b="1" dirty="0">
                <a:latin typeface="Times New Roman" panose="02020603050405020304" pitchFamily="18" charset="0"/>
                <a:cs typeface="Times New Roman" panose="02020603050405020304" pitchFamily="18" charset="0"/>
              </a:rPr>
              <a:t>, </a:t>
            </a:r>
            <a:r>
              <a:rPr lang="en-US" altLang="zh-CN" b="1" i="1" dirty="0">
                <a:latin typeface="Times New Roman" panose="02020603050405020304" pitchFamily="18" charset="0"/>
                <a:cs typeface="Times New Roman" panose="02020603050405020304" pitchFamily="18" charset="0"/>
              </a:rPr>
              <a:t>The Hall of the Two Outstanding </a:t>
            </a:r>
            <a:r>
              <a:rPr lang="en-US" altLang="zh-CN" b="1" i="1" dirty="0" smtClean="0">
                <a:latin typeface="Times New Roman" panose="02020603050405020304" pitchFamily="18" charset="0"/>
                <a:cs typeface="Times New Roman" panose="02020603050405020304" pitchFamily="18" charset="0"/>
              </a:rPr>
              <a:t>Men</a:t>
            </a:r>
            <a:r>
              <a:rPr lang="en-US" altLang="zh-CN" b="1" dirty="0" smtClean="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Baosong</a:t>
            </a:r>
            <a:r>
              <a:rPr lang="en-US" altLang="zh-CN" b="1" i="1" dirty="0">
                <a:latin typeface="Times New Roman" panose="02020603050405020304" pitchFamily="18" charset="0"/>
                <a:cs typeface="Times New Roman" panose="02020603050405020304" pitchFamily="18" charset="0"/>
              </a:rPr>
              <a:t> Building</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Yizai</a:t>
            </a:r>
            <a:r>
              <a:rPr lang="en-US" altLang="zh-CN" b="1" i="1" dirty="0">
                <a:latin typeface="Times New Roman" panose="02020603050405020304" pitchFamily="18" charset="0"/>
                <a:cs typeface="Times New Roman" panose="02020603050405020304" pitchFamily="18" charset="0"/>
              </a:rPr>
              <a:t> Pavilion</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Yingxiang</a:t>
            </a:r>
            <a:r>
              <a:rPr lang="en-US" altLang="zh-CN" b="1" i="1" dirty="0">
                <a:latin typeface="Times New Roman" panose="02020603050405020304" pitchFamily="18" charset="0"/>
                <a:cs typeface="Times New Roman" panose="02020603050405020304" pitchFamily="18" charset="0"/>
              </a:rPr>
              <a:t> Pavilion</a:t>
            </a:r>
            <a:r>
              <a:rPr lang="en-US" altLang="zh-CN" b="1" dirty="0">
                <a:latin typeface="Times New Roman" panose="02020603050405020304" pitchFamily="18" charset="0"/>
                <a:cs typeface="Times New Roman" panose="02020603050405020304" pitchFamily="18" charset="0"/>
              </a:rPr>
              <a:t>, </a:t>
            </a:r>
            <a:r>
              <a:rPr lang="en-US" altLang="zh-CN" b="1" i="1" dirty="0">
                <a:latin typeface="Times New Roman" panose="02020603050405020304" pitchFamily="18" charset="0"/>
                <a:cs typeface="Times New Roman" panose="02020603050405020304" pitchFamily="18" charset="0"/>
              </a:rPr>
              <a:t>Old Plum Pavilion</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Liuyi</a:t>
            </a:r>
            <a:r>
              <a:rPr lang="en-US" altLang="zh-CN" b="1" i="1" dirty="0">
                <a:latin typeface="Times New Roman" panose="02020603050405020304" pitchFamily="18" charset="0"/>
                <a:cs typeface="Times New Roman" panose="02020603050405020304" pitchFamily="18" charset="0"/>
              </a:rPr>
              <a:t> Pavilion</a:t>
            </a:r>
            <a:r>
              <a:rPr lang="en-US" altLang="zh-CN" b="1" dirty="0">
                <a:latin typeface="Times New Roman" panose="02020603050405020304" pitchFamily="18" charset="0"/>
                <a:cs typeface="Times New Roman" panose="02020603050405020304" pitchFamily="18" charset="0"/>
              </a:rPr>
              <a:t>, </a:t>
            </a:r>
            <a:r>
              <a:rPr lang="en-US" altLang="zh-CN" b="1" i="1" dirty="0">
                <a:latin typeface="Times New Roman" panose="02020603050405020304" pitchFamily="18" charset="0"/>
                <a:cs typeface="Times New Roman" panose="02020603050405020304" pitchFamily="18" charset="0"/>
              </a:rPr>
              <a:t>New </a:t>
            </a:r>
            <a:r>
              <a:rPr lang="en-US" altLang="zh-CN" b="1" i="1" dirty="0" err="1">
                <a:latin typeface="Times New Roman" panose="02020603050405020304" pitchFamily="18" charset="0"/>
                <a:cs typeface="Times New Roman" panose="02020603050405020304" pitchFamily="18" charset="0"/>
              </a:rPr>
              <a:t>Baosong</a:t>
            </a:r>
            <a:r>
              <a:rPr lang="en-US" altLang="zh-CN" b="1" i="1" dirty="0">
                <a:latin typeface="Times New Roman" panose="02020603050405020304" pitchFamily="18" charset="0"/>
                <a:cs typeface="Times New Roman" panose="02020603050405020304" pitchFamily="18" charset="0"/>
              </a:rPr>
              <a:t> Building</a:t>
            </a:r>
            <a:r>
              <a:rPr lang="en-US" altLang="zh-CN" b="1" dirty="0">
                <a:latin typeface="Times New Roman" panose="02020603050405020304" pitchFamily="18" charset="0"/>
                <a:cs typeface="Times New Roman" panose="02020603050405020304" pitchFamily="18" charset="0"/>
              </a:rPr>
              <a:t>, </a:t>
            </a:r>
            <a:r>
              <a:rPr lang="en-US" altLang="zh-CN" b="1" i="1" dirty="0">
                <a:latin typeface="Times New Roman" panose="02020603050405020304" pitchFamily="18" charset="0"/>
                <a:cs typeface="Times New Roman" panose="02020603050405020304" pitchFamily="18" charset="0"/>
              </a:rPr>
              <a:t>Xing Garden</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Jiecheng</a:t>
            </a:r>
            <a:r>
              <a:rPr lang="en-US" altLang="zh-CN" b="1" i="1" dirty="0">
                <a:latin typeface="Times New Roman" panose="02020603050405020304" pitchFamily="18" charset="0"/>
                <a:cs typeface="Times New Roman" panose="02020603050405020304" pitchFamily="18" charset="0"/>
              </a:rPr>
              <a:t> Pavilion</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Lingxi</a:t>
            </a:r>
            <a:r>
              <a:rPr lang="en-US" altLang="zh-CN" b="1" i="1" dirty="0">
                <a:latin typeface="Times New Roman" panose="02020603050405020304" pitchFamily="18" charset="0"/>
                <a:cs typeface="Times New Roman" panose="02020603050405020304" pitchFamily="18" charset="0"/>
              </a:rPr>
              <a:t> Stone</a:t>
            </a:r>
            <a:r>
              <a:rPr lang="en-US" altLang="zh-CN" b="1" dirty="0">
                <a:latin typeface="Times New Roman" panose="02020603050405020304" pitchFamily="18" charset="0"/>
                <a:cs typeface="Times New Roman" panose="02020603050405020304" pitchFamily="18" charset="0"/>
              </a:rPr>
              <a:t>, </a:t>
            </a:r>
            <a:r>
              <a:rPr lang="en-US" altLang="zh-CN" b="1" i="1" dirty="0" err="1">
                <a:latin typeface="Times New Roman" panose="02020603050405020304" pitchFamily="18" charset="0"/>
                <a:cs typeface="Times New Roman" panose="02020603050405020304" pitchFamily="18" charset="0"/>
              </a:rPr>
              <a:t>Xixin</a:t>
            </a:r>
            <a:r>
              <a:rPr lang="en-US" altLang="zh-CN" b="1" i="1" dirty="0">
                <a:latin typeface="Times New Roman" panose="02020603050405020304" pitchFamily="18" charset="0"/>
                <a:cs typeface="Times New Roman" panose="02020603050405020304" pitchFamily="18" charset="0"/>
              </a:rPr>
              <a:t> Pavilion </a:t>
            </a:r>
            <a:r>
              <a:rPr lang="en-US" altLang="zh-CN" b="1" dirty="0">
                <a:latin typeface="Times New Roman" panose="02020603050405020304" pitchFamily="18" charset="0"/>
                <a:cs typeface="Times New Roman" panose="02020603050405020304" pitchFamily="18" charset="0"/>
              </a:rPr>
              <a:t>and </a:t>
            </a:r>
            <a:r>
              <a:rPr lang="en-US" altLang="zh-CN" b="1" i="1" dirty="0">
                <a:latin typeface="Times New Roman" panose="02020603050405020304" pitchFamily="18" charset="0"/>
                <a:cs typeface="Times New Roman" panose="02020603050405020304" pitchFamily="18" charset="0"/>
              </a:rPr>
              <a:t>Rang Spring</a:t>
            </a:r>
            <a:r>
              <a:rPr lang="en-US" altLang="zh-CN" b="1" dirty="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  </a:t>
            </a:r>
          </a:p>
          <a:p>
            <a:pPr algn="just">
              <a:lnSpc>
                <a:spcPts val="3000"/>
              </a:lnSpc>
            </a:pPr>
            <a:r>
              <a:rPr lang="en-US" altLang="zh-CN" b="1" dirty="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         Among </a:t>
            </a:r>
            <a:r>
              <a:rPr lang="en-US" altLang="zh-CN" b="1" dirty="0">
                <a:latin typeface="Times New Roman" panose="02020603050405020304" pitchFamily="18" charset="0"/>
                <a:cs typeface="Times New Roman" panose="02020603050405020304" pitchFamily="18" charset="0"/>
              </a:rPr>
              <a:t>them, </a:t>
            </a:r>
            <a:r>
              <a:rPr lang="en-US" altLang="zh-CN" b="1" i="1" dirty="0">
                <a:latin typeface="Times New Roman" panose="02020603050405020304" pitchFamily="18" charset="0"/>
                <a:cs typeface="Times New Roman" panose="02020603050405020304" pitchFamily="18" charset="0"/>
              </a:rPr>
              <a:t>The Old Drunkard Pavilion </a:t>
            </a:r>
            <a:r>
              <a:rPr lang="en-US" altLang="zh-CN" b="1" dirty="0">
                <a:latin typeface="Times New Roman" panose="02020603050405020304" pitchFamily="18" charset="0"/>
                <a:cs typeface="Times New Roman" panose="02020603050405020304" pitchFamily="18" charset="0"/>
              </a:rPr>
              <a:t>is listed among </a:t>
            </a:r>
            <a:r>
              <a:rPr lang="en-US" altLang="zh-CN" b="1" dirty="0" smtClean="0">
                <a:latin typeface="Times New Roman" panose="02020603050405020304" pitchFamily="18" charset="0"/>
                <a:cs typeface="Times New Roman" panose="02020603050405020304" pitchFamily="18" charset="0"/>
              </a:rPr>
              <a:t>China’s four famous pavilions </a:t>
            </a:r>
            <a:r>
              <a:rPr lang="en-US" altLang="zh-CN" b="1" dirty="0">
                <a:latin typeface="Times New Roman" panose="02020603050405020304" pitchFamily="18" charset="0"/>
                <a:cs typeface="Times New Roman" panose="02020603050405020304" pitchFamily="18" charset="0"/>
              </a:rPr>
              <a:t>(The others are </a:t>
            </a:r>
            <a:r>
              <a:rPr lang="en-US" altLang="zh-CN" b="1" i="1" dirty="0" err="1">
                <a:latin typeface="Times New Roman" panose="02020603050405020304" pitchFamily="18" charset="0"/>
                <a:cs typeface="Times New Roman" panose="02020603050405020304" pitchFamily="18" charset="0"/>
              </a:rPr>
              <a:t>Taoran</a:t>
            </a:r>
            <a:r>
              <a:rPr lang="en-US" altLang="zh-CN" b="1" i="1" dirty="0">
                <a:latin typeface="Times New Roman" panose="02020603050405020304" pitchFamily="18" charset="0"/>
                <a:cs typeface="Times New Roman" panose="02020603050405020304" pitchFamily="18" charset="0"/>
              </a:rPr>
              <a:t> Pavilion </a:t>
            </a:r>
            <a:r>
              <a:rPr lang="en-US" altLang="zh-CN" b="1" dirty="0">
                <a:latin typeface="Times New Roman" panose="02020603050405020304" pitchFamily="18" charset="0"/>
                <a:cs typeface="Times New Roman" panose="02020603050405020304" pitchFamily="18" charset="0"/>
              </a:rPr>
              <a:t>in Beijing, </a:t>
            </a:r>
            <a:r>
              <a:rPr lang="en-US" altLang="zh-CN" b="1" i="1" dirty="0" err="1">
                <a:latin typeface="Times New Roman" panose="02020603050405020304" pitchFamily="18" charset="0"/>
                <a:cs typeface="Times New Roman" panose="02020603050405020304" pitchFamily="18" charset="0"/>
              </a:rPr>
              <a:t>Aiwan</a:t>
            </a:r>
            <a:r>
              <a:rPr lang="en-US" altLang="zh-CN" b="1" i="1" dirty="0">
                <a:latin typeface="Times New Roman" panose="02020603050405020304" pitchFamily="18" charset="0"/>
                <a:cs typeface="Times New Roman" panose="02020603050405020304" pitchFamily="18" charset="0"/>
              </a:rPr>
              <a:t> Pavilion </a:t>
            </a:r>
            <a:r>
              <a:rPr lang="en-US" altLang="zh-CN" b="1" dirty="0">
                <a:latin typeface="Times New Roman" panose="02020603050405020304" pitchFamily="18" charset="0"/>
                <a:cs typeface="Times New Roman" panose="02020603050405020304" pitchFamily="18" charset="0"/>
              </a:rPr>
              <a:t>in Changsha and </a:t>
            </a:r>
            <a:r>
              <a:rPr lang="en-US" altLang="zh-CN" b="1" i="1" dirty="0" err="1">
                <a:latin typeface="Times New Roman" panose="02020603050405020304" pitchFamily="18" charset="0"/>
                <a:cs typeface="Times New Roman" panose="02020603050405020304" pitchFamily="18" charset="0"/>
              </a:rPr>
              <a:t>Huxin</a:t>
            </a:r>
            <a:r>
              <a:rPr lang="en-US" altLang="zh-CN" b="1" i="1" dirty="0">
                <a:latin typeface="Times New Roman" panose="02020603050405020304" pitchFamily="18" charset="0"/>
                <a:cs typeface="Times New Roman" panose="02020603050405020304" pitchFamily="18" charset="0"/>
              </a:rPr>
              <a:t> Pavilion </a:t>
            </a:r>
            <a:r>
              <a:rPr lang="en-US" altLang="zh-CN" b="1" dirty="0">
                <a:latin typeface="Times New Roman" panose="02020603050405020304" pitchFamily="18" charset="0"/>
                <a:cs typeface="Times New Roman" panose="02020603050405020304" pitchFamily="18" charset="0"/>
              </a:rPr>
              <a:t>in Hangzhou.) and is famed as “the World’s First Pavilion”.</a:t>
            </a:r>
            <a:endParaRPr lang="zh-CN" altLang="zh-CN" b="1" dirty="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822" y="711863"/>
            <a:ext cx="3553858" cy="6024880"/>
          </a:xfrm>
          <a:prstGeom prst="rect">
            <a:avLst/>
          </a:prstGeom>
        </p:spPr>
      </p:pic>
    </p:spTree>
    <p:extLst>
      <p:ext uri="{BB962C8B-B14F-4D97-AF65-F5344CB8AC3E}">
        <p14:creationId xmlns:p14="http://schemas.microsoft.com/office/powerpoint/2010/main" val="382972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2825541" y="2626675"/>
            <a:ext cx="6734716" cy="2102273"/>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II. Group interpreting on tourism</a:t>
            </a:r>
          </a:p>
        </p:txBody>
      </p:sp>
    </p:spTree>
    <p:extLst>
      <p:ext uri="{BB962C8B-B14F-4D97-AF65-F5344CB8AC3E}">
        <p14:creationId xmlns:p14="http://schemas.microsoft.com/office/powerpoint/2010/main" val="3238044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87582" y="503824"/>
            <a:ext cx="2235540" cy="523220"/>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altLang="zh-CN" sz="2800" b="1" dirty="0">
                <a:latin typeface="Times New Roman" panose="02020603050405020304" pitchFamily="18" charset="0"/>
                <a:ea typeface="黑体" panose="02010609060101010101" pitchFamily="49" charset="-122"/>
              </a:rPr>
              <a:t>Procedures</a:t>
            </a:r>
            <a:endParaRPr lang="zh-CN" altLang="en-US" sz="2800" b="1" dirty="0">
              <a:latin typeface="Times New Roman" panose="02020603050405020304" pitchFamily="18" charset="0"/>
              <a:cs typeface="Times New Roman" panose="02020603050405020304" pitchFamily="18" charset="0"/>
            </a:endParaRPr>
          </a:p>
        </p:txBody>
      </p:sp>
      <p:sp>
        <p:nvSpPr>
          <p:cNvPr id="10" name="Rectangle 3"/>
          <p:cNvSpPr txBox="1">
            <a:spLocks noRot="1" noChangeArrowheads="1"/>
          </p:cNvSpPr>
          <p:nvPr/>
        </p:nvSpPr>
        <p:spPr>
          <a:xfrm>
            <a:off x="1813560" y="1293615"/>
            <a:ext cx="7899400" cy="4587240"/>
          </a:xfrm>
          <a:prstGeom prst="rect">
            <a:avLst/>
          </a:prstGeom>
          <a:ln>
            <a:solidFill>
              <a:schemeClr val="tx1"/>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defRPr/>
            </a:pPr>
            <a:r>
              <a:rPr lang="en-US" sz="2400" b="1" dirty="0" smtClean="0">
                <a:solidFill>
                  <a:srgbClr val="FF0000"/>
                </a:solidFill>
                <a:latin typeface="Times New Roman" panose="02020603050405020304" pitchFamily="18" charset="0"/>
              </a:rPr>
              <a:t>I. Pre-interpreting</a:t>
            </a:r>
          </a:p>
          <a:p>
            <a:pPr>
              <a:lnSpc>
                <a:spcPct val="80000"/>
              </a:lnSpc>
              <a:buFont typeface="Wingdings" panose="05000000000000000000" pitchFamily="2" charset="2"/>
              <a:buNone/>
              <a:defRPr/>
            </a:pPr>
            <a:r>
              <a:rPr lang="en-US" sz="2400" b="1" dirty="0" smtClean="0">
                <a:latin typeface="Times New Roman" panose="02020603050405020304" pitchFamily="18" charset="0"/>
              </a:rPr>
              <a:t>    </a:t>
            </a:r>
            <a:r>
              <a:rPr lang="en-US" sz="2400" dirty="0" smtClean="0">
                <a:latin typeface="Times New Roman" panose="02020603050405020304" pitchFamily="18" charset="0"/>
              </a:rPr>
              <a:t>1. Background knowledge of tourism</a:t>
            </a:r>
          </a:p>
          <a:p>
            <a:pPr>
              <a:lnSpc>
                <a:spcPct val="80000"/>
              </a:lnSpc>
              <a:buFont typeface="Wingdings" panose="05000000000000000000" pitchFamily="2" charset="2"/>
              <a:buNone/>
              <a:defRPr/>
            </a:pPr>
            <a:r>
              <a:rPr lang="en-US" sz="2400" dirty="0" smtClean="0">
                <a:latin typeface="Times New Roman" panose="02020603050405020304" pitchFamily="18" charset="0"/>
              </a:rPr>
              <a:t>    2. Discourse analysis on </a:t>
            </a:r>
            <a:r>
              <a:rPr lang="en-US" altLang="zh-CN" sz="2400" dirty="0" smtClean="0">
                <a:latin typeface="Times New Roman" panose="02020603050405020304" pitchFamily="18" charset="0"/>
              </a:rPr>
              <a:t>tourism</a:t>
            </a:r>
          </a:p>
          <a:p>
            <a:pPr>
              <a:lnSpc>
                <a:spcPct val="80000"/>
              </a:lnSpc>
              <a:buFont typeface="Wingdings" panose="05000000000000000000" pitchFamily="2" charset="2"/>
              <a:buNone/>
              <a:defRPr/>
            </a:pPr>
            <a:r>
              <a:rPr lang="en-US" sz="2400" dirty="0" smtClean="0">
                <a:latin typeface="Times New Roman" panose="02020603050405020304" pitchFamily="18" charset="0"/>
              </a:rPr>
              <a:t>    3.</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Sight interpreting on tourism</a:t>
            </a:r>
          </a:p>
          <a:p>
            <a:pPr>
              <a:lnSpc>
                <a:spcPct val="80000"/>
              </a:lnSpc>
              <a:buFont typeface="Wingdings" panose="05000000000000000000" pitchFamily="2" charset="2"/>
              <a:buNone/>
              <a:defRPr/>
            </a:pP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   4. </a:t>
            </a:r>
            <a:r>
              <a:rPr lang="en-US" altLang="zh-CN" sz="2400" dirty="0">
                <a:latin typeface="Times New Roman" panose="02020603050405020304" pitchFamily="18" charset="0"/>
              </a:rPr>
              <a:t>Interpreting skills on expressions with Chinese characteristics </a:t>
            </a:r>
            <a:endParaRPr lang="en-US" altLang="zh-CN" sz="2400" dirty="0" smtClean="0">
              <a:latin typeface="Times New Roman" panose="02020603050405020304" pitchFamily="18" charset="0"/>
            </a:endParaRPr>
          </a:p>
          <a:p>
            <a:pPr>
              <a:lnSpc>
                <a:spcPct val="80000"/>
              </a:lnSpc>
              <a:buFont typeface="Wingdings" panose="05000000000000000000" pitchFamily="2" charset="2"/>
              <a:buNone/>
              <a:defRPr/>
            </a:pPr>
            <a:r>
              <a:rPr lang="en-US" sz="2400" b="1" dirty="0" smtClean="0">
                <a:solidFill>
                  <a:srgbClr val="FF0000"/>
                </a:solidFill>
                <a:latin typeface="Times New Roman" panose="02020603050405020304" pitchFamily="18" charset="0"/>
              </a:rPr>
              <a:t>II</a:t>
            </a:r>
            <a:r>
              <a:rPr lang="en-US" sz="2400" b="1" dirty="0">
                <a:solidFill>
                  <a:srgbClr val="FF0000"/>
                </a:solidFill>
                <a:latin typeface="Times New Roman" panose="02020603050405020304" pitchFamily="18" charset="0"/>
              </a:rPr>
              <a:t>. </a:t>
            </a:r>
            <a:r>
              <a:rPr lang="en-US" sz="2400" b="1" dirty="0" smtClean="0">
                <a:solidFill>
                  <a:srgbClr val="FF0000"/>
                </a:solidFill>
                <a:latin typeface="Times New Roman" panose="02020603050405020304" pitchFamily="18" charset="0"/>
              </a:rPr>
              <a:t>Class interpreting </a:t>
            </a:r>
            <a:r>
              <a:rPr lang="en-US" sz="2400" b="1" dirty="0">
                <a:solidFill>
                  <a:srgbClr val="FF0000"/>
                </a:solidFill>
                <a:latin typeface="Times New Roman" panose="02020603050405020304" pitchFamily="18" charset="0"/>
              </a:rPr>
              <a:t>practice</a:t>
            </a:r>
          </a:p>
          <a:p>
            <a:pPr>
              <a:lnSpc>
                <a:spcPct val="80000"/>
              </a:lnSpc>
              <a:buFont typeface="Wingdings" panose="05000000000000000000" pitchFamily="2" charset="2"/>
              <a:buNone/>
              <a:defRPr/>
            </a:pPr>
            <a:r>
              <a:rPr lang="en-US" sz="2400" b="1" dirty="0" smtClean="0">
                <a:solidFill>
                  <a:schemeClr val="folHlink"/>
                </a:solidFill>
                <a:latin typeface="Times New Roman" panose="02020603050405020304" pitchFamily="18" charset="0"/>
              </a:rPr>
              <a:t>    </a:t>
            </a:r>
            <a:r>
              <a:rPr lang="en-US" sz="2400" dirty="0" smtClean="0">
                <a:latin typeface="Times New Roman" panose="02020603050405020304" pitchFamily="18" charset="0"/>
              </a:rPr>
              <a:t>1. Listening and interpreting </a:t>
            </a:r>
          </a:p>
          <a:p>
            <a:pPr>
              <a:lnSpc>
                <a:spcPct val="80000"/>
              </a:lnSpc>
              <a:buNone/>
              <a:defRPr/>
            </a:pPr>
            <a:r>
              <a:rPr lang="en-US" sz="2400" b="1" dirty="0">
                <a:solidFill>
                  <a:schemeClr val="folHlink"/>
                </a:solidFill>
                <a:latin typeface="Times New Roman" panose="02020603050405020304" pitchFamily="18" charset="0"/>
              </a:rPr>
              <a:t> </a:t>
            </a:r>
            <a:r>
              <a:rPr lang="en-US" sz="2400" b="1" dirty="0" smtClean="0">
                <a:solidFill>
                  <a:schemeClr val="folHlink"/>
                </a:solidFill>
                <a:latin typeface="Times New Roman" panose="02020603050405020304" pitchFamily="18" charset="0"/>
              </a:rPr>
              <a:t>   </a:t>
            </a:r>
            <a:r>
              <a:rPr lang="en-US" altLang="zh-CN" sz="2400" dirty="0" smtClean="0">
                <a:latin typeface="Times New Roman" panose="02020603050405020304" pitchFamily="18" charset="0"/>
              </a:rPr>
              <a:t>2</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Peers’ sharing of interpretation </a:t>
            </a:r>
            <a:r>
              <a:rPr lang="en-US" altLang="zh-CN" sz="2400" dirty="0">
                <a:latin typeface="Times New Roman" panose="02020603050405020304" pitchFamily="18" charset="0"/>
              </a:rPr>
              <a:t>on </a:t>
            </a:r>
            <a:r>
              <a:rPr lang="en-US" altLang="zh-CN" sz="2400" dirty="0" smtClean="0">
                <a:latin typeface="Times New Roman" panose="02020603050405020304" pitchFamily="18" charset="0"/>
              </a:rPr>
              <a:t>tourism</a:t>
            </a:r>
          </a:p>
          <a:p>
            <a:pPr>
              <a:lnSpc>
                <a:spcPct val="80000"/>
              </a:lnSpc>
              <a:buNone/>
              <a:defRPr/>
            </a:pPr>
            <a:r>
              <a:rPr lang="en-US" sz="2400" b="1" dirty="0" smtClean="0">
                <a:solidFill>
                  <a:schemeClr val="folHlink"/>
                </a:solidFill>
                <a:latin typeface="Times New Roman" panose="02020603050405020304" pitchFamily="18" charset="0"/>
              </a:rPr>
              <a:t>    </a:t>
            </a:r>
            <a:r>
              <a:rPr lang="en-US" altLang="zh-CN" sz="2400" dirty="0" smtClean="0">
                <a:latin typeface="Times New Roman" panose="02020603050405020304" pitchFamily="18" charset="0"/>
              </a:rPr>
              <a:t>3</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Teacher’s explanation on interpretation</a:t>
            </a:r>
            <a:endParaRPr lang="en-US" sz="2400" b="1" dirty="0" smtClean="0">
              <a:solidFill>
                <a:schemeClr val="folHlink"/>
              </a:solidFill>
              <a:latin typeface="Times New Roman" panose="02020603050405020304" pitchFamily="18" charset="0"/>
            </a:endParaRPr>
          </a:p>
          <a:p>
            <a:pPr>
              <a:lnSpc>
                <a:spcPct val="80000"/>
              </a:lnSpc>
              <a:buFont typeface="Wingdings" panose="05000000000000000000" pitchFamily="2" charset="2"/>
              <a:buNone/>
              <a:defRPr/>
            </a:pPr>
            <a:r>
              <a:rPr lang="en-US" sz="2400" b="1" dirty="0" smtClean="0">
                <a:solidFill>
                  <a:srgbClr val="FF0000"/>
                </a:solidFill>
                <a:latin typeface="Times New Roman" panose="02020603050405020304" pitchFamily="18" charset="0"/>
              </a:rPr>
              <a:t>II</a:t>
            </a:r>
            <a:r>
              <a:rPr lang="en-US" altLang="zh-CN" sz="2400" b="1" dirty="0" smtClean="0">
                <a:solidFill>
                  <a:srgbClr val="FF0000"/>
                </a:solidFill>
                <a:latin typeface="Times New Roman" panose="02020603050405020304" pitchFamily="18" charset="0"/>
              </a:rPr>
              <a:t>I</a:t>
            </a:r>
            <a:r>
              <a:rPr lang="en-US" altLang="zh-CN" sz="2400" b="1" dirty="0">
                <a:solidFill>
                  <a:srgbClr val="FF0000"/>
                </a:solidFill>
                <a:latin typeface="Times New Roman" panose="02020603050405020304" pitchFamily="18" charset="0"/>
              </a:rPr>
              <a:t>. </a:t>
            </a:r>
            <a:r>
              <a:rPr lang="en-US" sz="2400" b="1" dirty="0">
                <a:solidFill>
                  <a:srgbClr val="FF0000"/>
                </a:solidFill>
                <a:latin typeface="Times New Roman" panose="02020603050405020304" pitchFamily="18" charset="0"/>
              </a:rPr>
              <a:t>Group </a:t>
            </a:r>
            <a:r>
              <a:rPr lang="en-US" sz="2400" b="1" dirty="0" smtClean="0">
                <a:solidFill>
                  <a:srgbClr val="FF0000"/>
                </a:solidFill>
                <a:latin typeface="Times New Roman" panose="02020603050405020304" pitchFamily="18" charset="0"/>
              </a:rPr>
              <a:t>interpreting</a:t>
            </a:r>
            <a:r>
              <a:rPr lang="en-US" sz="2400" b="1" dirty="0">
                <a:solidFill>
                  <a:srgbClr val="FF0000"/>
                </a:solidFill>
                <a:latin typeface="Times New Roman" panose="02020603050405020304" pitchFamily="18" charset="0"/>
              </a:rPr>
              <a:t> </a:t>
            </a:r>
            <a:r>
              <a:rPr lang="en-US" sz="2400" b="1" dirty="0" smtClean="0">
                <a:solidFill>
                  <a:srgbClr val="FF0000"/>
                </a:solidFill>
                <a:latin typeface="Times New Roman" panose="02020603050405020304" pitchFamily="18" charset="0"/>
              </a:rPr>
              <a:t>maneuver</a:t>
            </a:r>
            <a:endParaRPr lang="en-US" sz="2400" b="1" dirty="0" smtClean="0">
              <a:solidFill>
                <a:schemeClr val="folHlink"/>
              </a:solidFill>
              <a:latin typeface="Times New Roman" panose="02020603050405020304" pitchFamily="18" charset="0"/>
            </a:endParaRPr>
          </a:p>
          <a:p>
            <a:pPr>
              <a:lnSpc>
                <a:spcPct val="80000"/>
              </a:lnSpc>
              <a:buFont typeface="Wingdings" panose="05000000000000000000" pitchFamily="2" charset="2"/>
              <a:buNone/>
              <a:defRPr/>
            </a:pPr>
            <a:r>
              <a:rPr lang="en-US" sz="2400" b="1" dirty="0" smtClean="0">
                <a:solidFill>
                  <a:schemeClr val="folHlink"/>
                </a:solidFill>
                <a:latin typeface="Times New Roman" panose="02020603050405020304" pitchFamily="18" charset="0"/>
              </a:rPr>
              <a:t>       </a:t>
            </a:r>
            <a:r>
              <a:rPr lang="en-US" sz="2400" b="1" i="1" dirty="0" smtClean="0">
                <a:latin typeface="Times New Roman" panose="02020603050405020304" pitchFamily="18" charset="0"/>
              </a:rPr>
              <a:t>Langya Mountain Scenic Areas</a:t>
            </a:r>
          </a:p>
          <a:p>
            <a:pPr>
              <a:lnSpc>
                <a:spcPct val="80000"/>
              </a:lnSpc>
              <a:buFont typeface="Wingdings" panose="05000000000000000000" pitchFamily="2" charset="2"/>
              <a:buNone/>
              <a:defRPr/>
            </a:pPr>
            <a:r>
              <a:rPr lang="en-US" sz="2400" i="1" dirty="0" smtClean="0">
                <a:latin typeface="Times New Roman" panose="02020603050405020304" pitchFamily="18" charset="0"/>
              </a:rPr>
              <a:t>       </a:t>
            </a:r>
            <a:r>
              <a:rPr lang="en-US" altLang="zh-CN" sz="2200" b="1" i="1" dirty="0" err="1" smtClean="0">
                <a:latin typeface="Times New Roman" panose="02020603050405020304" pitchFamily="18" charset="0"/>
              </a:rPr>
              <a:t>Chuzhou</a:t>
            </a:r>
            <a:r>
              <a:rPr lang="en-US" altLang="zh-CN" sz="2200" b="1" i="1" dirty="0" smtClean="0">
                <a:latin typeface="Times New Roman" panose="02020603050405020304" pitchFamily="18" charset="0"/>
              </a:rPr>
              <a:t> Higher-educational Scientific-technological &amp;   </a:t>
            </a:r>
          </a:p>
          <a:p>
            <a:pPr>
              <a:lnSpc>
                <a:spcPct val="80000"/>
              </a:lnSpc>
              <a:buFont typeface="Wingdings" panose="05000000000000000000" pitchFamily="2" charset="2"/>
              <a:buNone/>
              <a:defRPr/>
            </a:pPr>
            <a:r>
              <a:rPr lang="en-US" altLang="zh-CN" sz="2200" b="1" i="1" dirty="0" smtClean="0">
                <a:latin typeface="Times New Roman" panose="02020603050405020304" pitchFamily="18" charset="0"/>
              </a:rPr>
              <a:t>        Innovational Town</a:t>
            </a:r>
            <a:endParaRPr lang="en-US" sz="2200" b="1" i="1" dirty="0">
              <a:latin typeface="Times New Roman" panose="02020603050405020304" pitchFamily="18" charset="0"/>
            </a:endParaRPr>
          </a:p>
        </p:txBody>
      </p:sp>
    </p:spTree>
    <p:extLst>
      <p:ext uri="{BB962C8B-B14F-4D97-AF65-F5344CB8AC3E}">
        <p14:creationId xmlns:p14="http://schemas.microsoft.com/office/powerpoint/2010/main" val="1496034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
          <p:cNvSpPr txBox="1"/>
          <p:nvPr/>
        </p:nvSpPr>
        <p:spPr>
          <a:xfrm>
            <a:off x="1020287" y="237153"/>
            <a:ext cx="9947433"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III. Group interpreting on tourism</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12" name="Rectangle 4"/>
          <p:cNvSpPr>
            <a:spLocks noRot="1" noChangeArrowheads="1"/>
          </p:cNvSpPr>
          <p:nvPr/>
        </p:nvSpPr>
        <p:spPr bwMode="auto">
          <a:xfrm>
            <a:off x="1394063" y="1740648"/>
            <a:ext cx="7694057" cy="323775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80000"/>
              </a:lnSpc>
              <a:spcBef>
                <a:spcPct val="20000"/>
              </a:spcBef>
              <a:buClr>
                <a:schemeClr val="hlink"/>
              </a:buClr>
              <a:defRPr/>
            </a:pPr>
            <a:r>
              <a:rPr lang="en-US" altLang="zh-CN" sz="2400" b="1" dirty="0" smtClean="0">
                <a:solidFill>
                  <a:srgbClr val="FF0000"/>
                </a:solidFill>
                <a:latin typeface="Times New Roman" panose="02020603050405020304" pitchFamily="18" charset="0"/>
              </a:rPr>
              <a:t>1. Role </a:t>
            </a:r>
            <a:r>
              <a:rPr lang="en-US" altLang="zh-CN" sz="2400" b="1" dirty="0">
                <a:solidFill>
                  <a:srgbClr val="FF0000"/>
                </a:solidFill>
                <a:latin typeface="Times New Roman" panose="02020603050405020304" pitchFamily="18" charset="0"/>
              </a:rPr>
              <a:t>play: Langya Mountain Scenic </a:t>
            </a:r>
            <a:r>
              <a:rPr lang="en-US" altLang="zh-CN" sz="2400" b="1" dirty="0" smtClean="0">
                <a:solidFill>
                  <a:srgbClr val="FF0000"/>
                </a:solidFill>
                <a:latin typeface="Times New Roman" panose="02020603050405020304" pitchFamily="18" charset="0"/>
              </a:rPr>
              <a:t>Area </a:t>
            </a:r>
            <a:r>
              <a:rPr lang="zh-CN" altLang="en-US" sz="2000" b="1" dirty="0" smtClean="0">
                <a:solidFill>
                  <a:srgbClr val="FF0000"/>
                </a:solidFill>
                <a:latin typeface="Times New Roman" panose="02020603050405020304" pitchFamily="18" charset="0"/>
              </a:rPr>
              <a:t>琅</a:t>
            </a:r>
            <a:r>
              <a:rPr lang="zh-CN" altLang="en-US" sz="2000" b="1" dirty="0">
                <a:solidFill>
                  <a:srgbClr val="FF0000"/>
                </a:solidFill>
                <a:latin typeface="Times New Roman" panose="02020603050405020304" pitchFamily="18" charset="0"/>
              </a:rPr>
              <a:t>琊山风</a:t>
            </a:r>
            <a:r>
              <a:rPr lang="zh-CN" altLang="en-US" sz="2000" b="1" dirty="0" smtClean="0">
                <a:solidFill>
                  <a:srgbClr val="FF0000"/>
                </a:solidFill>
                <a:latin typeface="Times New Roman" panose="02020603050405020304" pitchFamily="18" charset="0"/>
              </a:rPr>
              <a:t>景区</a:t>
            </a:r>
            <a:endParaRPr lang="en-US" altLang="zh-CN" sz="2000" b="1" dirty="0" smtClean="0">
              <a:solidFill>
                <a:srgbClr val="FF0000"/>
              </a:solidFill>
              <a:latin typeface="Times New Roman" panose="02020603050405020304" pitchFamily="18" charset="0"/>
            </a:endParaRPr>
          </a:p>
          <a:p>
            <a:pPr>
              <a:lnSpc>
                <a:spcPct val="80000"/>
              </a:lnSpc>
              <a:spcBef>
                <a:spcPct val="20000"/>
              </a:spcBef>
              <a:buClr>
                <a:schemeClr val="hlink"/>
              </a:buClr>
              <a:defRPr/>
            </a:pPr>
            <a:r>
              <a:rPr lang="en-US" altLang="zh-CN" sz="2800" b="1" dirty="0" smtClean="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6" name="Rectangle 4"/>
          <p:cNvSpPr>
            <a:spLocks noChangeArrowheads="1"/>
          </p:cNvSpPr>
          <p:nvPr/>
        </p:nvSpPr>
        <p:spPr bwMode="auto">
          <a:xfrm>
            <a:off x="2599055" y="2484120"/>
            <a:ext cx="2820003"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en-US" altLang="zh-CN" sz="3200" dirty="0">
                <a:latin typeface="Times New Roman" panose="02020603050405020304" pitchFamily="18" charset="0"/>
              </a:rPr>
              <a:t>Guide</a:t>
            </a:r>
          </a:p>
          <a:p>
            <a:pPr eaLnBrk="1" hangingPunct="1">
              <a:defRPr/>
            </a:pPr>
            <a:r>
              <a:rPr lang="en-US" altLang="zh-CN" sz="3200" dirty="0">
                <a:latin typeface="Times New Roman" panose="02020603050405020304" pitchFamily="18" charset="0"/>
              </a:rPr>
              <a:t>Interpreters</a:t>
            </a:r>
          </a:p>
          <a:p>
            <a:pPr eaLnBrk="1" hangingPunct="1">
              <a:defRPr/>
            </a:pPr>
            <a:r>
              <a:rPr lang="en-US" altLang="zh-CN" sz="3200" dirty="0">
                <a:latin typeface="Times New Roman" panose="02020603050405020304" pitchFamily="18" charset="0"/>
              </a:rPr>
              <a:t>Chinese tourists</a:t>
            </a:r>
          </a:p>
          <a:p>
            <a:pPr eaLnBrk="1" hangingPunct="1">
              <a:defRPr/>
            </a:pPr>
            <a:r>
              <a:rPr lang="en-US" altLang="zh-CN" sz="3200" dirty="0">
                <a:latin typeface="Times New Roman" panose="02020603050405020304" pitchFamily="18" charset="0"/>
              </a:rPr>
              <a:t>Foreign tourists</a:t>
            </a:r>
          </a:p>
        </p:txBody>
      </p:sp>
      <p:sp>
        <p:nvSpPr>
          <p:cNvPr id="7" name="AutoShape 6">
            <a:hlinkClick r:id="rId3" action="ppaction://program" highlightClick="1"/>
          </p:cNvPr>
          <p:cNvSpPr>
            <a:spLocks noChangeArrowheads="1"/>
          </p:cNvSpPr>
          <p:nvPr/>
        </p:nvSpPr>
        <p:spPr bwMode="auto">
          <a:xfrm>
            <a:off x="10293112" y="2829560"/>
            <a:ext cx="433388" cy="585788"/>
          </a:xfrm>
          <a:prstGeom prst="actionButtonDocument">
            <a:avLst/>
          </a:prstGeom>
          <a:solidFill>
            <a:schemeClr val="bg2"/>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Wingdings" panose="05000000000000000000" pitchFamily="2" charset="2"/>
              <a:buNone/>
            </a:pPr>
            <a:endParaRPr lang="zh-CN" altLang="en-US"/>
          </a:p>
        </p:txBody>
      </p:sp>
    </p:spTree>
    <p:extLst>
      <p:ext uri="{BB962C8B-B14F-4D97-AF65-F5344CB8AC3E}">
        <p14:creationId xmlns:p14="http://schemas.microsoft.com/office/powerpoint/2010/main" val="17154125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
          <p:cNvSpPr txBox="1"/>
          <p:nvPr/>
        </p:nvSpPr>
        <p:spPr>
          <a:xfrm>
            <a:off x="1020287" y="237153"/>
            <a:ext cx="9947433"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III. Group interpreting on tourism</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12" name="Rectangle 4"/>
          <p:cNvSpPr>
            <a:spLocks noRot="1" noChangeArrowheads="1"/>
          </p:cNvSpPr>
          <p:nvPr/>
        </p:nvSpPr>
        <p:spPr bwMode="auto">
          <a:xfrm>
            <a:off x="1111727" y="1515295"/>
            <a:ext cx="9258697" cy="323775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ts val="2500"/>
              </a:lnSpc>
              <a:spcBef>
                <a:spcPct val="20000"/>
              </a:spcBef>
              <a:buClr>
                <a:schemeClr val="hlink"/>
              </a:buClr>
              <a:defRPr/>
            </a:pPr>
            <a:r>
              <a:rPr lang="en-US" altLang="zh-CN" sz="2000" b="1" dirty="0" smtClean="0">
                <a:solidFill>
                  <a:srgbClr val="FF0000"/>
                </a:solidFill>
                <a:latin typeface="Times New Roman" panose="02020603050405020304" pitchFamily="18" charset="0"/>
              </a:rPr>
              <a:t>2</a:t>
            </a:r>
            <a:r>
              <a:rPr lang="en-US" altLang="zh-CN" sz="2000" b="1" dirty="0">
                <a:solidFill>
                  <a:srgbClr val="FF0000"/>
                </a:solidFill>
                <a:latin typeface="Times New Roman" panose="02020603050405020304" pitchFamily="18" charset="0"/>
              </a:rPr>
              <a:t>. Role play</a:t>
            </a:r>
            <a:r>
              <a:rPr lang="en-US" altLang="zh-CN" sz="2000" b="1" dirty="0" smtClean="0">
                <a:solidFill>
                  <a:srgbClr val="FF0000"/>
                </a:solidFill>
                <a:latin typeface="Times New Roman" panose="02020603050405020304" pitchFamily="18" charset="0"/>
              </a:rPr>
              <a:t>: one of natural sceneries or cultural heritages of your hometown </a:t>
            </a:r>
            <a:endParaRPr lang="en-US" altLang="zh-CN" sz="2000" b="1" dirty="0">
              <a:solidFill>
                <a:srgbClr val="FF0000"/>
              </a:solidFill>
              <a:latin typeface="Times New Roman" panose="02020603050405020304" pitchFamily="18" charset="0"/>
            </a:endParaRPr>
          </a:p>
          <a:p>
            <a:pPr>
              <a:lnSpc>
                <a:spcPct val="80000"/>
              </a:lnSpc>
              <a:spcBef>
                <a:spcPct val="20000"/>
              </a:spcBef>
              <a:buClr>
                <a:schemeClr val="hlink"/>
              </a:buClr>
              <a:defRPr/>
            </a:pPr>
            <a:endParaRPr lang="en-US" altLang="zh-CN" sz="2000" b="1" dirty="0" smtClean="0">
              <a:solidFill>
                <a:srgbClr val="FF0000"/>
              </a:solidFill>
              <a:latin typeface="Times New Roman" panose="02020603050405020304" pitchFamily="18" charset="0"/>
            </a:endParaRPr>
          </a:p>
          <a:p>
            <a:pPr>
              <a:lnSpc>
                <a:spcPct val="80000"/>
              </a:lnSpc>
              <a:spcBef>
                <a:spcPct val="20000"/>
              </a:spcBef>
              <a:buClr>
                <a:schemeClr val="hlink"/>
              </a:buClr>
              <a:defRPr/>
            </a:pPr>
            <a:r>
              <a:rPr lang="en-US" altLang="zh-CN" sz="2800" b="1" dirty="0" smtClean="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6" name="Rectangle 4"/>
          <p:cNvSpPr>
            <a:spLocks noChangeArrowheads="1"/>
          </p:cNvSpPr>
          <p:nvPr/>
        </p:nvSpPr>
        <p:spPr bwMode="auto">
          <a:xfrm>
            <a:off x="2649855" y="2230120"/>
            <a:ext cx="2820003"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en-US" altLang="zh-CN" sz="3200" dirty="0">
                <a:latin typeface="Times New Roman" panose="02020603050405020304" pitchFamily="18" charset="0"/>
              </a:rPr>
              <a:t>Guide</a:t>
            </a:r>
          </a:p>
          <a:p>
            <a:pPr eaLnBrk="1" hangingPunct="1">
              <a:defRPr/>
            </a:pPr>
            <a:r>
              <a:rPr lang="en-US" altLang="zh-CN" sz="3200" dirty="0">
                <a:latin typeface="Times New Roman" panose="02020603050405020304" pitchFamily="18" charset="0"/>
              </a:rPr>
              <a:t>Interpreters</a:t>
            </a:r>
          </a:p>
          <a:p>
            <a:pPr eaLnBrk="1" hangingPunct="1">
              <a:defRPr/>
            </a:pPr>
            <a:r>
              <a:rPr lang="en-US" altLang="zh-CN" sz="3200" dirty="0">
                <a:latin typeface="Times New Roman" panose="02020603050405020304" pitchFamily="18" charset="0"/>
              </a:rPr>
              <a:t>Chinese tourists</a:t>
            </a:r>
          </a:p>
          <a:p>
            <a:pPr eaLnBrk="1" hangingPunct="1">
              <a:defRPr/>
            </a:pPr>
            <a:r>
              <a:rPr lang="en-US" altLang="zh-CN" sz="3200" dirty="0">
                <a:latin typeface="Times New Roman" panose="02020603050405020304" pitchFamily="18" charset="0"/>
              </a:rPr>
              <a:t>Foreign tourists</a:t>
            </a:r>
          </a:p>
        </p:txBody>
      </p:sp>
      <p:sp>
        <p:nvSpPr>
          <p:cNvPr id="7" name="AutoShape 6">
            <a:hlinkClick r:id="rId3" action="ppaction://program" highlightClick="1"/>
          </p:cNvPr>
          <p:cNvSpPr>
            <a:spLocks noChangeArrowheads="1"/>
          </p:cNvSpPr>
          <p:nvPr/>
        </p:nvSpPr>
        <p:spPr bwMode="auto">
          <a:xfrm>
            <a:off x="10847705" y="2103120"/>
            <a:ext cx="433388" cy="585788"/>
          </a:xfrm>
          <a:prstGeom prst="actionButtonDocument">
            <a:avLst/>
          </a:prstGeom>
          <a:solidFill>
            <a:schemeClr val="bg2"/>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Wingdings" panose="05000000000000000000" pitchFamily="2" charset="2"/>
              <a:buNone/>
            </a:pPr>
            <a:endParaRPr lang="zh-CN" altLang="en-US"/>
          </a:p>
        </p:txBody>
      </p:sp>
    </p:spTree>
    <p:extLst>
      <p:ext uri="{BB962C8B-B14F-4D97-AF65-F5344CB8AC3E}">
        <p14:creationId xmlns:p14="http://schemas.microsoft.com/office/powerpoint/2010/main" val="39673888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09142" y="2861733"/>
            <a:ext cx="3835400" cy="830997"/>
          </a:xfrm>
          <a:prstGeom prst="rect">
            <a:avLst/>
          </a:prstGeom>
          <a:noFill/>
        </p:spPr>
        <p:txBody>
          <a:bodyPr wrap="square" rtlCol="0">
            <a:spAutoFit/>
          </a:bodyPr>
          <a:lstStyle/>
          <a:p>
            <a:r>
              <a:rPr lang="en-US" altLang="zh-CN" sz="4800" b="1" dirty="0" smtClean="0">
                <a:latin typeface="Times New Roman" panose="02020603050405020304" pitchFamily="18" charset="0"/>
                <a:cs typeface="Times New Roman" panose="02020603050405020304" pitchFamily="18" charset="0"/>
              </a:rPr>
              <a:t>Questions?</a:t>
            </a:r>
            <a:endParaRPr lang="zh-CN" altLang="en-US"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68601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09142" y="2861733"/>
            <a:ext cx="3835400" cy="830997"/>
          </a:xfrm>
          <a:prstGeom prst="rect">
            <a:avLst/>
          </a:prstGeom>
          <a:noFill/>
        </p:spPr>
        <p:txBody>
          <a:bodyPr wrap="square" rtlCol="0">
            <a:spAutoFit/>
          </a:bodyPr>
          <a:lstStyle/>
          <a:p>
            <a:r>
              <a:rPr lang="en-US" altLang="zh-CN" sz="4800" b="1" dirty="0" smtClean="0">
                <a:latin typeface="Times New Roman" panose="02020603050405020304" pitchFamily="18" charset="0"/>
                <a:cs typeface="Times New Roman" panose="02020603050405020304" pitchFamily="18" charset="0"/>
              </a:rPr>
              <a:t>Thank you!</a:t>
            </a:r>
            <a:endParaRPr lang="zh-CN" altLang="en-US"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7425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1935480" y="2353721"/>
            <a:ext cx="7457440" cy="1911204"/>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 Pre-interpreting on tourism</a:t>
            </a:r>
          </a:p>
          <a:p>
            <a:pPr marL="0" indent="0" algn="ctr">
              <a:lnSpc>
                <a:spcPts val="5700"/>
              </a:lnSpc>
              <a:buFontTx/>
              <a:buNone/>
            </a:pPr>
            <a:endParaRPr lang="en-US" altLang="zh-CN" sz="4800" b="1" dirty="0" smtClean="0">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3888032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54249" y="201594"/>
            <a:ext cx="10769178"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1. </a:t>
            </a:r>
            <a:r>
              <a:rPr lang="en-US" altLang="zh-CN" sz="3200" b="1" dirty="0" smtClean="0">
                <a:solidFill>
                  <a:srgbClr val="FFFF00"/>
                </a:solidFill>
                <a:latin typeface="Times New Roman" panose="02020603050405020304" pitchFamily="18" charset="0"/>
              </a:rPr>
              <a:t>Background knowledge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34" name="Rectangle 3"/>
          <p:cNvSpPr txBox="1">
            <a:spLocks noRot="1" noChangeArrowheads="1"/>
          </p:cNvSpPr>
          <p:nvPr/>
        </p:nvSpPr>
        <p:spPr>
          <a:xfrm>
            <a:off x="1495702" y="1432560"/>
            <a:ext cx="8751552" cy="386080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en-US" altLang="zh-CN" sz="1200" b="1" dirty="0">
                <a:solidFill>
                  <a:srgbClr val="FF0000"/>
                </a:solidFill>
                <a:latin typeface="Times New Roman" panose="02020603050405020304" pitchFamily="18" charset="0"/>
              </a:rPr>
              <a:t> </a:t>
            </a:r>
            <a:r>
              <a:rPr lang="en-US" altLang="zh-CN" sz="2000" b="1" dirty="0">
                <a:latin typeface="Times New Roman" panose="02020603050405020304" pitchFamily="18" charset="0"/>
              </a:rPr>
              <a:t>1) </a:t>
            </a:r>
            <a:r>
              <a:rPr lang="en-US" altLang="zh-CN" sz="2000" b="1" dirty="0" smtClean="0">
                <a:latin typeface="Times New Roman" panose="02020603050405020304" pitchFamily="18" charset="0"/>
              </a:rPr>
              <a:t>Events </a:t>
            </a:r>
            <a:r>
              <a:rPr lang="en-US" altLang="zh-CN" sz="2000" b="1" dirty="0">
                <a:latin typeface="Times New Roman" panose="02020603050405020304" pitchFamily="18" charset="0"/>
              </a:rPr>
              <a:t>involved in</a:t>
            </a:r>
            <a:r>
              <a:rPr lang="en-US" altLang="zh-CN" sz="2000" b="1" dirty="0"/>
              <a:t> </a:t>
            </a:r>
            <a:r>
              <a:rPr lang="en-US" altLang="zh-CN" sz="2000" b="1" dirty="0" smtClean="0">
                <a:latin typeface="Times New Roman" panose="02020603050405020304" pitchFamily="18" charset="0"/>
              </a:rPr>
              <a:t>Tourism</a:t>
            </a:r>
          </a:p>
          <a:p>
            <a:pPr algn="just">
              <a:buNone/>
            </a:pPr>
            <a:r>
              <a:rPr lang="en-US" altLang="zh-CN" sz="2000" b="1" dirty="0">
                <a:latin typeface="Times New Roman" panose="02020603050405020304" pitchFamily="18" charset="0"/>
              </a:rPr>
              <a:t> </a:t>
            </a:r>
            <a:r>
              <a:rPr lang="en-US" altLang="zh-CN" sz="2000" b="1" dirty="0" smtClean="0">
                <a:latin typeface="Times New Roman" panose="02020603050405020304" pitchFamily="18" charset="0"/>
              </a:rPr>
              <a:t>    </a:t>
            </a:r>
            <a:endParaRPr lang="en-US" altLang="zh-CN" sz="2000" dirty="0">
              <a:latin typeface="Times New Roman" panose="02020603050405020304" pitchFamily="18" charset="0"/>
            </a:endParaRPr>
          </a:p>
          <a:p>
            <a:pPr algn="just">
              <a:buNone/>
            </a:pPr>
            <a:r>
              <a:rPr lang="en-US" altLang="zh-CN" sz="2400" dirty="0"/>
              <a:t>    </a:t>
            </a:r>
            <a:endParaRPr lang="en-US" sz="2400" b="1" dirty="0" smtClean="0">
              <a:latin typeface="Times New Roman" panose="02020603050405020304" pitchFamily="18" charset="0"/>
            </a:endParaRPr>
          </a:p>
        </p:txBody>
      </p:sp>
      <p:sp>
        <p:nvSpPr>
          <p:cNvPr id="7" name="Text Box 7"/>
          <p:cNvSpPr txBox="1">
            <a:spLocks noChangeArrowheads="1"/>
          </p:cNvSpPr>
          <p:nvPr/>
        </p:nvSpPr>
        <p:spPr bwMode="auto">
          <a:xfrm>
            <a:off x="2006600" y="1899920"/>
            <a:ext cx="2819400" cy="3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Greeting</a:t>
            </a: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Lodging</a:t>
            </a: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City </a:t>
            </a:r>
            <a:r>
              <a:rPr lang="en-US" altLang="zh-CN" sz="2400" dirty="0" smtClean="0">
                <a:latin typeface="Times New Roman" panose="02020603050405020304" pitchFamily="18" charset="0"/>
              </a:rPr>
              <a:t>Transportation</a:t>
            </a:r>
          </a:p>
          <a:p>
            <a:pPr eaLnBrk="1" hangingPunct="1">
              <a:lnSpc>
                <a:spcPct val="60000"/>
              </a:lnSpc>
              <a:spcBef>
                <a:spcPct val="50000"/>
              </a:spcBef>
            </a:pPr>
            <a:r>
              <a:rPr lang="en-US" altLang="zh-CN" sz="2400" dirty="0" smtClean="0">
                <a:solidFill>
                  <a:srgbClr val="FF0000"/>
                </a:solidFill>
                <a:latin typeface="Times New Roman" panose="02020603050405020304" pitchFamily="18" charset="0"/>
              </a:rPr>
              <a:t>Sightseeing</a:t>
            </a:r>
            <a:r>
              <a:rPr lang="en-US" altLang="zh-CN" sz="2400" dirty="0" smtClean="0">
                <a:latin typeface="Times New Roman" panose="02020603050405020304" pitchFamily="18" charset="0"/>
              </a:rPr>
              <a:t> </a:t>
            </a:r>
            <a:endParaRPr lang="en-US" altLang="zh-CN" sz="2400" dirty="0">
              <a:latin typeface="Times New Roman" panose="02020603050405020304" pitchFamily="18" charset="0"/>
            </a:endParaRPr>
          </a:p>
          <a:p>
            <a:pPr eaLnBrk="1" hangingPunct="1">
              <a:lnSpc>
                <a:spcPct val="60000"/>
              </a:lnSpc>
              <a:spcBef>
                <a:spcPct val="50000"/>
              </a:spcBef>
              <a:buFont typeface="Wingdings" panose="05000000000000000000" pitchFamily="2" charset="2"/>
              <a:buNone/>
            </a:pPr>
            <a:r>
              <a:rPr lang="en-US" altLang="zh-CN" sz="2400" dirty="0" smtClean="0">
                <a:solidFill>
                  <a:srgbClr val="FF0000"/>
                </a:solidFill>
                <a:latin typeface="Times New Roman" panose="02020603050405020304" pitchFamily="18" charset="0"/>
              </a:rPr>
              <a:t>Festivals</a:t>
            </a:r>
            <a:endParaRPr lang="en-US" altLang="zh-CN" sz="2400" dirty="0">
              <a:solidFill>
                <a:srgbClr val="FF0000"/>
              </a:solidFill>
              <a:latin typeface="Times New Roman" panose="02020603050405020304" pitchFamily="18" charset="0"/>
            </a:endParaRPr>
          </a:p>
          <a:p>
            <a:pPr eaLnBrk="1" hangingPunct="1">
              <a:lnSpc>
                <a:spcPct val="60000"/>
              </a:lnSpc>
              <a:spcBef>
                <a:spcPct val="50000"/>
              </a:spcBef>
              <a:buFont typeface="Wingdings" panose="05000000000000000000" pitchFamily="2" charset="2"/>
              <a:buNone/>
            </a:pPr>
            <a:r>
              <a:rPr lang="en-US" altLang="zh-CN" sz="2400" dirty="0" smtClean="0">
                <a:solidFill>
                  <a:srgbClr val="FF0000"/>
                </a:solidFill>
                <a:latin typeface="Times New Roman" panose="02020603050405020304" pitchFamily="18" charset="0"/>
              </a:rPr>
              <a:t>Culture</a:t>
            </a:r>
          </a:p>
          <a:p>
            <a:pPr eaLnBrk="1" hangingPunct="1">
              <a:lnSpc>
                <a:spcPct val="60000"/>
              </a:lnSpc>
              <a:spcBef>
                <a:spcPct val="50000"/>
              </a:spcBef>
            </a:pPr>
            <a:r>
              <a:rPr lang="en-US" altLang="zh-CN" sz="2400" dirty="0" smtClean="0">
                <a:solidFill>
                  <a:srgbClr val="FF0000"/>
                </a:solidFill>
                <a:latin typeface="Times New Roman" panose="02020603050405020304" pitchFamily="18" charset="0"/>
              </a:rPr>
              <a:t>Shopping</a:t>
            </a:r>
          </a:p>
          <a:p>
            <a:pPr eaLnBrk="1" hangingPunct="1">
              <a:lnSpc>
                <a:spcPct val="60000"/>
              </a:lnSpc>
              <a:spcBef>
                <a:spcPct val="50000"/>
              </a:spcBef>
            </a:pPr>
            <a:r>
              <a:rPr lang="en-US" altLang="zh-CN" sz="2400" dirty="0" smtClean="0">
                <a:solidFill>
                  <a:srgbClr val="FF0000"/>
                </a:solidFill>
                <a:latin typeface="Times New Roman" panose="02020603050405020304" pitchFamily="18" charset="0"/>
              </a:rPr>
              <a:t>Cultural heritages</a:t>
            </a:r>
            <a:endParaRPr lang="en-US" altLang="zh-CN" sz="2400" dirty="0">
              <a:solidFill>
                <a:srgbClr val="FF0000"/>
              </a:solidFill>
              <a:latin typeface="Times New Roman" panose="02020603050405020304" pitchFamily="18" charset="0"/>
            </a:endParaRPr>
          </a:p>
        </p:txBody>
      </p:sp>
      <p:sp>
        <p:nvSpPr>
          <p:cNvPr id="8" name="Text Box 9"/>
          <p:cNvSpPr txBox="1">
            <a:spLocks noChangeArrowheads="1"/>
          </p:cNvSpPr>
          <p:nvPr/>
        </p:nvSpPr>
        <p:spPr bwMode="auto">
          <a:xfrm>
            <a:off x="6273800" y="2010251"/>
            <a:ext cx="38100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lnSpc>
                <a:spcPct val="60000"/>
              </a:lnSpc>
              <a:spcBef>
                <a:spcPct val="50000"/>
              </a:spcBef>
            </a:pPr>
            <a:r>
              <a:rPr lang="en-US" altLang="zh-CN" sz="2400" dirty="0">
                <a:latin typeface="Times New Roman" panose="02020603050405020304" pitchFamily="18" charset="0"/>
              </a:rPr>
              <a:t>Entertainment </a:t>
            </a:r>
            <a:endParaRPr lang="en-US" altLang="zh-CN" sz="2400" dirty="0" smtClean="0">
              <a:latin typeface="Times New Roman" panose="02020603050405020304" pitchFamily="18" charset="0"/>
            </a:endParaRPr>
          </a:p>
          <a:p>
            <a:pPr eaLnBrk="1" hangingPunct="1">
              <a:lnSpc>
                <a:spcPct val="60000"/>
              </a:lnSpc>
              <a:spcBef>
                <a:spcPct val="50000"/>
              </a:spcBef>
              <a:buFont typeface="Wingdings" panose="05000000000000000000" pitchFamily="2" charset="2"/>
              <a:buNone/>
            </a:pPr>
            <a:r>
              <a:rPr lang="en-US" altLang="zh-CN" sz="2400" dirty="0" smtClean="0">
                <a:latin typeface="Times New Roman" panose="02020603050405020304" pitchFamily="18" charset="0"/>
              </a:rPr>
              <a:t>Leisure </a:t>
            </a:r>
            <a:r>
              <a:rPr lang="en-US" altLang="zh-CN" sz="2400" dirty="0">
                <a:latin typeface="Times New Roman" panose="02020603050405020304" pitchFamily="18" charset="0"/>
              </a:rPr>
              <a:t>and Recreation </a:t>
            </a: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Religion </a:t>
            </a:r>
          </a:p>
          <a:p>
            <a:pPr eaLnBrk="1" hangingPunct="1">
              <a:lnSpc>
                <a:spcPct val="60000"/>
              </a:lnSpc>
              <a:spcBef>
                <a:spcPct val="50000"/>
              </a:spcBef>
              <a:buFont typeface="Wingdings" panose="05000000000000000000" pitchFamily="2" charset="2"/>
              <a:buNone/>
            </a:pPr>
            <a:r>
              <a:rPr lang="en-US" altLang="zh-CN" sz="2400" dirty="0" smtClean="0">
                <a:solidFill>
                  <a:srgbClr val="FF0000"/>
                </a:solidFill>
                <a:latin typeface="Times New Roman" panose="02020603050405020304" pitchFamily="18" charset="0"/>
              </a:rPr>
              <a:t>Arts</a:t>
            </a:r>
            <a:endParaRPr lang="en-US" altLang="zh-CN" sz="2400" dirty="0">
              <a:solidFill>
                <a:srgbClr val="FF0000"/>
              </a:solidFill>
              <a:latin typeface="Times New Roman" panose="02020603050405020304" pitchFamily="18" charset="0"/>
            </a:endParaRP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Emergencies </a:t>
            </a: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Complains</a:t>
            </a:r>
          </a:p>
          <a:p>
            <a:pPr eaLnBrk="1" hangingPunct="1">
              <a:lnSpc>
                <a:spcPct val="60000"/>
              </a:lnSpc>
              <a:spcBef>
                <a:spcPct val="50000"/>
              </a:spcBef>
              <a:buFont typeface="Wingdings" panose="05000000000000000000" pitchFamily="2" charset="2"/>
              <a:buNone/>
            </a:pPr>
            <a:r>
              <a:rPr lang="en-US" altLang="zh-CN" sz="2400" dirty="0">
                <a:latin typeface="Times New Roman" panose="02020603050405020304" pitchFamily="18" charset="0"/>
              </a:rPr>
              <a:t>Farewell</a:t>
            </a:r>
          </a:p>
        </p:txBody>
      </p:sp>
      <p:sp>
        <p:nvSpPr>
          <p:cNvPr id="9" name="AutoShape 11">
            <a:hlinkClick r:id="rId3" action="ppaction://program" highlightClick="1"/>
          </p:cNvPr>
          <p:cNvSpPr>
            <a:spLocks noChangeArrowheads="1"/>
          </p:cNvSpPr>
          <p:nvPr/>
        </p:nvSpPr>
        <p:spPr bwMode="auto">
          <a:xfrm>
            <a:off x="9464040" y="4590832"/>
            <a:ext cx="381000" cy="533400"/>
          </a:xfrm>
          <a:prstGeom prst="actionButtonDocument">
            <a:avLst/>
          </a:prstGeom>
          <a:solidFill>
            <a:schemeClr val="bg2"/>
          </a:solidFill>
          <a:ln w="9525">
            <a:solidFill>
              <a:schemeClr val="tx1"/>
            </a:solidFill>
            <a:miter lim="800000"/>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endParaRPr lang="zh-CN" altLang="en-US"/>
          </a:p>
        </p:txBody>
      </p:sp>
      <p:sp>
        <p:nvSpPr>
          <p:cNvPr id="10" name="AutoShape 12">
            <a:hlinkClick r:id="rId4" action="ppaction://program" highlightClick="1"/>
          </p:cNvPr>
          <p:cNvSpPr>
            <a:spLocks noChangeArrowheads="1"/>
          </p:cNvSpPr>
          <p:nvPr/>
        </p:nvSpPr>
        <p:spPr bwMode="auto">
          <a:xfrm>
            <a:off x="8778240" y="4590832"/>
            <a:ext cx="381000" cy="533400"/>
          </a:xfrm>
          <a:prstGeom prst="actionButtonDocument">
            <a:avLst/>
          </a:prstGeom>
          <a:solidFill>
            <a:schemeClr val="bg2"/>
          </a:solidFill>
          <a:ln w="9525">
            <a:solidFill>
              <a:schemeClr val="tx1"/>
            </a:solidFill>
            <a:miter lim="800000"/>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endParaRPr lang="zh-CN" altLang="en-US"/>
          </a:p>
        </p:txBody>
      </p:sp>
    </p:spTree>
    <p:extLst>
      <p:ext uri="{BB962C8B-B14F-4D97-AF65-F5344CB8AC3E}">
        <p14:creationId xmlns:p14="http://schemas.microsoft.com/office/powerpoint/2010/main" val="3272019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54249" y="201594"/>
            <a:ext cx="10769178"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1. </a:t>
            </a:r>
            <a:r>
              <a:rPr lang="en-US" altLang="zh-CN" sz="3200" b="1" dirty="0" smtClean="0">
                <a:solidFill>
                  <a:srgbClr val="FFFF00"/>
                </a:solidFill>
                <a:latin typeface="Times New Roman" panose="02020603050405020304" pitchFamily="18" charset="0"/>
              </a:rPr>
              <a:t>Background knowledge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34" name="Rectangle 3"/>
          <p:cNvSpPr txBox="1">
            <a:spLocks noRot="1" noChangeArrowheads="1"/>
          </p:cNvSpPr>
          <p:nvPr/>
        </p:nvSpPr>
        <p:spPr>
          <a:xfrm>
            <a:off x="1386840" y="1244600"/>
            <a:ext cx="8569960" cy="408940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ts val="2500"/>
              </a:lnSpc>
              <a:buNone/>
            </a:pPr>
            <a:endParaRPr lang="en-US" altLang="zh-CN" sz="2400" b="1" dirty="0">
              <a:latin typeface="Times New Roman" panose="02020603050405020304" pitchFamily="18" charset="0"/>
            </a:endParaRPr>
          </a:p>
          <a:p>
            <a:pPr algn="just">
              <a:lnSpc>
                <a:spcPts val="2500"/>
              </a:lnSpc>
              <a:buFont typeface="Wingdings" panose="05000000000000000000" pitchFamily="2" charset="2"/>
              <a:buNone/>
              <a:defRPr/>
            </a:pPr>
            <a:endParaRPr lang="en-US" sz="2400" b="1" dirty="0" smtClean="0">
              <a:latin typeface="Times New Roman" panose="02020603050405020304" pitchFamily="18" charset="0"/>
            </a:endParaRPr>
          </a:p>
        </p:txBody>
      </p:sp>
      <p:sp>
        <p:nvSpPr>
          <p:cNvPr id="8" name="Rectangle 2"/>
          <p:cNvSpPr>
            <a:spLocks noChangeArrowheads="1"/>
          </p:cNvSpPr>
          <p:nvPr/>
        </p:nvSpPr>
        <p:spPr bwMode="auto">
          <a:xfrm>
            <a:off x="1478280" y="1320800"/>
            <a:ext cx="6553200" cy="46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20000"/>
              </a:spcBef>
              <a:buClr>
                <a:schemeClr val="hlink"/>
              </a:buClr>
              <a:buFont typeface="Wingdings" panose="05000000000000000000" pitchFamily="2" charset="2"/>
              <a:buNone/>
              <a:defRPr/>
            </a:pPr>
            <a:r>
              <a:rPr lang="en-US" altLang="zh-CN" sz="2800" b="1" dirty="0" smtClean="0">
                <a:latin typeface="Times New Roman" panose="02020603050405020304" pitchFamily="18" charset="0"/>
              </a:rPr>
              <a:t>2)</a:t>
            </a:r>
            <a:r>
              <a:rPr lang="en-US" altLang="zh-CN" sz="2800" b="1" dirty="0" smtClean="0"/>
              <a:t> </a:t>
            </a:r>
            <a:r>
              <a:rPr lang="en-US" altLang="zh-CN" sz="3000" b="1" dirty="0">
                <a:latin typeface="Times New Roman" panose="02020603050405020304" pitchFamily="18" charset="0"/>
              </a:rPr>
              <a:t>Notes on</a:t>
            </a:r>
            <a:r>
              <a:rPr lang="en-US" altLang="zh-CN" sz="3000" b="1" dirty="0"/>
              <a:t> </a:t>
            </a:r>
            <a:r>
              <a:rPr lang="en-US" altLang="zh-CN" sz="3000" b="1" dirty="0">
                <a:latin typeface="Times New Roman" panose="02020603050405020304" pitchFamily="18" charset="0"/>
              </a:rPr>
              <a:t>Tourism</a:t>
            </a:r>
            <a:r>
              <a:rPr lang="en-US" altLang="zh-CN" sz="2800" b="1" dirty="0">
                <a:latin typeface="Times New Roman" panose="02020603050405020304" pitchFamily="18" charset="0"/>
              </a:rPr>
              <a:t>   </a:t>
            </a:r>
          </a:p>
        </p:txBody>
      </p:sp>
      <p:sp>
        <p:nvSpPr>
          <p:cNvPr id="9" name="Text Box 3"/>
          <p:cNvSpPr txBox="1">
            <a:spLocks noChangeArrowheads="1"/>
          </p:cNvSpPr>
          <p:nvPr/>
        </p:nvSpPr>
        <p:spPr bwMode="auto">
          <a:xfrm>
            <a:off x="1833880" y="2358986"/>
            <a:ext cx="7010400"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marL="0" indent="0" eaLnBrk="1" hangingPunct="1">
              <a:lnSpc>
                <a:spcPct val="80000"/>
              </a:lnSpc>
              <a:spcBef>
                <a:spcPct val="50000"/>
              </a:spcBef>
            </a:pPr>
            <a:r>
              <a:rPr lang="en-US" altLang="zh-CN" sz="2800" dirty="0" smtClean="0">
                <a:latin typeface="Times New Roman" panose="02020603050405020304" pitchFamily="18" charset="0"/>
              </a:rPr>
              <a:t>(1) Weather </a:t>
            </a:r>
            <a:r>
              <a:rPr lang="en-US" altLang="zh-CN" sz="2800" dirty="0">
                <a:latin typeface="Times New Roman" panose="02020603050405020304" pitchFamily="18" charset="0"/>
              </a:rPr>
              <a:t>and </a:t>
            </a:r>
            <a:r>
              <a:rPr lang="en-US" altLang="zh-CN" sz="2800" dirty="0" smtClean="0">
                <a:latin typeface="Times New Roman" panose="02020603050405020304" pitchFamily="18" charset="0"/>
              </a:rPr>
              <a:t>local </a:t>
            </a:r>
            <a:r>
              <a:rPr lang="en-US" altLang="zh-CN" sz="2800" dirty="0">
                <a:latin typeface="Times New Roman" panose="02020603050405020304" pitchFamily="18" charset="0"/>
              </a:rPr>
              <a:t>climate</a:t>
            </a:r>
          </a:p>
          <a:p>
            <a:pPr eaLnBrk="1" hangingPunct="1">
              <a:lnSpc>
                <a:spcPct val="80000"/>
              </a:lnSpc>
              <a:spcBef>
                <a:spcPct val="50000"/>
              </a:spcBef>
              <a:buFont typeface="Wingdings" panose="05000000000000000000" pitchFamily="2" charset="2"/>
              <a:buNone/>
            </a:pPr>
            <a:r>
              <a:rPr lang="en-US" altLang="zh-CN" sz="2800" dirty="0">
                <a:latin typeface="Times New Roman" panose="02020603050405020304" pitchFamily="18" charset="0"/>
              </a:rPr>
              <a:t>     </a:t>
            </a:r>
            <a:r>
              <a:rPr lang="en-US" altLang="zh-CN" sz="2800" dirty="0" smtClean="0">
                <a:latin typeface="Times New Roman" panose="02020603050405020304" pitchFamily="18" charset="0"/>
              </a:rPr>
              <a:t>e.g. altitude </a:t>
            </a:r>
            <a:r>
              <a:rPr lang="en-US" altLang="zh-CN" sz="2800" dirty="0">
                <a:latin typeface="Times New Roman" panose="02020603050405020304" pitchFamily="18" charset="0"/>
              </a:rPr>
              <a:t>sickness / related medicine</a:t>
            </a:r>
            <a:r>
              <a:rPr lang="en-US" altLang="zh-CN" dirty="0"/>
              <a:t> </a:t>
            </a:r>
            <a:endParaRPr lang="en-US" altLang="zh-CN" sz="2800" dirty="0">
              <a:latin typeface="Times New Roman" panose="02020603050405020304" pitchFamily="18" charset="0"/>
            </a:endParaRPr>
          </a:p>
          <a:p>
            <a:pPr eaLnBrk="1" hangingPunct="1">
              <a:lnSpc>
                <a:spcPct val="80000"/>
              </a:lnSpc>
              <a:spcBef>
                <a:spcPct val="50000"/>
              </a:spcBef>
              <a:buFont typeface="Wingdings" panose="05000000000000000000" pitchFamily="2" charset="2"/>
              <a:buNone/>
            </a:pPr>
            <a:r>
              <a:rPr lang="en-US" altLang="zh-CN" sz="2800" dirty="0" smtClean="0">
                <a:latin typeface="Times New Roman" panose="02020603050405020304" pitchFamily="18" charset="0"/>
              </a:rPr>
              <a:t>(2</a:t>
            </a:r>
            <a:r>
              <a:rPr lang="en-US" altLang="zh-CN" sz="2800" dirty="0">
                <a:latin typeface="Times New Roman" panose="02020603050405020304" pitchFamily="18" charset="0"/>
              </a:rPr>
              <a:t>) </a:t>
            </a:r>
            <a:r>
              <a:rPr lang="en-US" altLang="zh-CN" sz="2800" dirty="0" smtClean="0">
                <a:latin typeface="Times New Roman" panose="02020603050405020304" pitchFamily="18" charset="0"/>
              </a:rPr>
              <a:t>Local </a:t>
            </a:r>
            <a:r>
              <a:rPr lang="en-US" altLang="zh-CN" sz="2800" dirty="0">
                <a:latin typeface="Times New Roman" panose="02020603050405020304" pitchFamily="18" charset="0"/>
              </a:rPr>
              <a:t>customs:</a:t>
            </a:r>
          </a:p>
          <a:p>
            <a:pPr eaLnBrk="1" hangingPunct="1">
              <a:lnSpc>
                <a:spcPct val="80000"/>
              </a:lnSpc>
              <a:spcBef>
                <a:spcPct val="50000"/>
              </a:spcBef>
              <a:buFont typeface="Wingdings" panose="05000000000000000000" pitchFamily="2" charset="2"/>
              <a:buNone/>
            </a:pPr>
            <a:r>
              <a:rPr lang="en-US" altLang="zh-CN" sz="2800" dirty="0">
                <a:latin typeface="Times New Roman" panose="02020603050405020304" pitchFamily="18" charset="0"/>
              </a:rPr>
              <a:t>     Do as Romans do.</a:t>
            </a:r>
          </a:p>
          <a:p>
            <a:pPr eaLnBrk="1" hangingPunct="1">
              <a:lnSpc>
                <a:spcPct val="80000"/>
              </a:lnSpc>
              <a:spcBef>
                <a:spcPct val="50000"/>
              </a:spcBef>
              <a:buFont typeface="Wingdings" panose="05000000000000000000" pitchFamily="2" charset="2"/>
              <a:buNone/>
            </a:pPr>
            <a:r>
              <a:rPr lang="en-US" altLang="zh-CN" sz="2800" dirty="0" smtClean="0">
                <a:latin typeface="Times New Roman" panose="02020603050405020304" pitchFamily="18" charset="0"/>
              </a:rPr>
              <a:t>(3</a:t>
            </a:r>
            <a:r>
              <a:rPr lang="en-US" altLang="zh-CN" sz="2800" dirty="0">
                <a:latin typeface="Times New Roman" panose="02020603050405020304" pitchFamily="18" charset="0"/>
              </a:rPr>
              <a:t>) Taboos: religion, </a:t>
            </a:r>
            <a:r>
              <a:rPr lang="en-US" altLang="zh-CN" sz="2800" dirty="0" smtClean="0">
                <a:latin typeface="Times New Roman" panose="02020603050405020304" pitchFamily="18" charset="0"/>
              </a:rPr>
              <a:t>politics</a:t>
            </a:r>
            <a:r>
              <a:rPr lang="en-US" altLang="zh-CN" sz="2800" dirty="0">
                <a:latin typeface="Times New Roman" panose="02020603050405020304" pitchFamily="18" charset="0"/>
              </a:rPr>
              <a:t>, animal, etc. </a:t>
            </a:r>
          </a:p>
        </p:txBody>
      </p:sp>
      <p:sp>
        <p:nvSpPr>
          <p:cNvPr id="10" name="AutoShape 4">
            <a:hlinkClick r:id="rId3" action="ppaction://program" highlightClick="1"/>
          </p:cNvPr>
          <p:cNvSpPr>
            <a:spLocks noChangeArrowheads="1"/>
          </p:cNvSpPr>
          <p:nvPr/>
        </p:nvSpPr>
        <p:spPr bwMode="auto">
          <a:xfrm>
            <a:off x="7726680" y="5466080"/>
            <a:ext cx="340360" cy="438524"/>
          </a:xfrm>
          <a:prstGeom prst="actionButtonDocument">
            <a:avLst/>
          </a:prstGeom>
          <a:solidFill>
            <a:schemeClr val="bg2"/>
          </a:solidFill>
          <a:ln w="9525">
            <a:solidFill>
              <a:schemeClr val="tx1"/>
            </a:solidFill>
            <a:miter lim="800000"/>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endParaRPr lang="zh-CN" altLang="en-US"/>
          </a:p>
        </p:txBody>
      </p:sp>
      <p:sp>
        <p:nvSpPr>
          <p:cNvPr id="11" name="AutoShape 5">
            <a:hlinkClick r:id="rId4" action="ppaction://program" highlightClick="1"/>
          </p:cNvPr>
          <p:cNvSpPr>
            <a:spLocks noChangeArrowheads="1"/>
          </p:cNvSpPr>
          <p:nvPr/>
        </p:nvSpPr>
        <p:spPr bwMode="auto">
          <a:xfrm>
            <a:off x="8648700" y="5466080"/>
            <a:ext cx="340360" cy="438524"/>
          </a:xfrm>
          <a:prstGeom prst="actionButtonDocument">
            <a:avLst/>
          </a:prstGeom>
          <a:solidFill>
            <a:schemeClr val="bg2"/>
          </a:solidFill>
          <a:ln w="9525">
            <a:solidFill>
              <a:schemeClr val="tx1"/>
            </a:solidFill>
            <a:miter lim="800000"/>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endParaRPr lang="zh-CN" altLang="en-US"/>
          </a:p>
        </p:txBody>
      </p:sp>
    </p:spTree>
    <p:extLst>
      <p:ext uri="{BB962C8B-B14F-4D97-AF65-F5344CB8AC3E}">
        <p14:creationId xmlns:p14="http://schemas.microsoft.com/office/powerpoint/2010/main" val="42534402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2"/>
          <p:cNvSpPr>
            <a:spLocks noChangeArrowheads="1"/>
          </p:cNvSpPr>
          <p:nvPr/>
        </p:nvSpPr>
        <p:spPr bwMode="auto">
          <a:xfrm>
            <a:off x="3016623" y="1060226"/>
            <a:ext cx="3597538" cy="789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000"/>
              </a:lnSpc>
              <a:spcBef>
                <a:spcPct val="50000"/>
              </a:spcBef>
              <a:buNone/>
            </a:pPr>
            <a:r>
              <a:rPr lang="en-US" altLang="zh-CN" sz="2400" dirty="0" smtClean="0"/>
              <a:t> </a:t>
            </a:r>
            <a:r>
              <a:rPr lang="en-US" altLang="zh-CN" sz="1100" dirty="0" smtClean="0"/>
              <a:t>●</a:t>
            </a:r>
            <a:r>
              <a:rPr lang="en-US" altLang="zh-CN" sz="2400" dirty="0" smtClean="0"/>
              <a:t> </a:t>
            </a:r>
            <a:r>
              <a:rPr lang="zh-CN" altLang="en-US" sz="2200" b="1" dirty="0" smtClean="0">
                <a:latin typeface="Times New Roman" panose="02020603050405020304" pitchFamily="18" charset="0"/>
              </a:rPr>
              <a:t>五岳</a:t>
            </a:r>
            <a:r>
              <a:rPr lang="zh-CN" altLang="en-US" sz="2200" b="1" dirty="0">
                <a:latin typeface="Times New Roman" panose="02020603050405020304" pitchFamily="18" charset="0"/>
              </a:rPr>
              <a:t>之首泰山 </a:t>
            </a:r>
            <a:r>
              <a:rPr lang="en-US" altLang="zh-CN" sz="2200" b="1" dirty="0" smtClean="0">
                <a:latin typeface="Times New Roman" panose="02020603050405020304" pitchFamily="18" charset="0"/>
              </a:rPr>
              <a:t>P.69-70</a:t>
            </a:r>
            <a:endParaRPr lang="en-US" altLang="zh-CN" sz="2200" b="1" dirty="0">
              <a:latin typeface="Times New Roman" panose="02020603050405020304" pitchFamily="18" charset="0"/>
            </a:endParaRPr>
          </a:p>
          <a:p>
            <a:pPr eaLnBrk="1" hangingPunct="1">
              <a:lnSpc>
                <a:spcPts val="2000"/>
              </a:lnSpc>
              <a:spcBef>
                <a:spcPct val="50000"/>
              </a:spcBef>
              <a:buNone/>
            </a:pPr>
            <a:r>
              <a:rPr lang="en-US" altLang="zh-CN" sz="2400" dirty="0" smtClean="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rPr>
              <a:t>Australia </a:t>
            </a:r>
            <a:r>
              <a:rPr lang="en-US" altLang="zh-CN" sz="2400" b="1" dirty="0" smtClean="0">
                <a:latin typeface="Times New Roman" panose="02020603050405020304" pitchFamily="18" charset="0"/>
              </a:rPr>
              <a:t>P.71-72</a:t>
            </a:r>
            <a:endParaRPr lang="en-US" altLang="zh-CN" sz="2400" b="1" dirty="0">
              <a:latin typeface="Times New Roman" panose="02020603050405020304" pitchFamily="18" charset="0"/>
            </a:endParaRPr>
          </a:p>
        </p:txBody>
      </p:sp>
      <p:sp>
        <p:nvSpPr>
          <p:cNvPr id="7"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8" name="Text Box 5"/>
          <p:cNvSpPr txBox="1">
            <a:spLocks noChangeArrowheads="1"/>
          </p:cNvSpPr>
          <p:nvPr/>
        </p:nvSpPr>
        <p:spPr bwMode="auto">
          <a:xfrm>
            <a:off x="954248" y="2092995"/>
            <a:ext cx="9753045" cy="3170099"/>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800"/>
              </a:lnSpc>
              <a:spcBef>
                <a:spcPct val="50000"/>
              </a:spcBef>
              <a:defRPr/>
            </a:pPr>
            <a:r>
              <a:rPr lang="en-US" sz="2400" b="1" dirty="0" smtClean="0">
                <a:latin typeface="Times New Roman" panose="02020603050405020304" pitchFamily="18" charset="0"/>
              </a:rPr>
              <a:t>2.1 Structures of discourse on business negotiation</a:t>
            </a:r>
          </a:p>
          <a:p>
            <a:pPr eaLnBrk="1" hangingPunct="1">
              <a:lnSpc>
                <a:spcPts val="2800"/>
              </a:lnSpc>
              <a:spcBef>
                <a:spcPct val="50000"/>
              </a:spcBef>
              <a:defRPr/>
            </a:pPr>
            <a:endParaRPr lang="en-US" sz="2400" dirty="0" smtClean="0">
              <a:latin typeface="Times New Roman" panose="02020603050405020304" pitchFamily="18" charset="0"/>
            </a:endParaRPr>
          </a:p>
          <a:p>
            <a:pPr eaLnBrk="1" hangingPunct="1">
              <a:lnSpc>
                <a:spcPts val="2800"/>
              </a:lnSpc>
              <a:spcBef>
                <a:spcPct val="50000"/>
              </a:spcBef>
              <a:defRPr/>
            </a:pPr>
            <a:endParaRPr lang="en-US" sz="2400" dirty="0">
              <a:latin typeface="Times New Roman" panose="02020603050405020304" pitchFamily="18" charset="0"/>
            </a:endParaRPr>
          </a:p>
          <a:p>
            <a:pPr eaLnBrk="1" hangingPunct="1">
              <a:lnSpc>
                <a:spcPts val="2800"/>
              </a:lnSpc>
              <a:spcBef>
                <a:spcPct val="50000"/>
              </a:spcBef>
              <a:defRPr/>
            </a:pPr>
            <a:endParaRPr lang="en-US" sz="2400" dirty="0" smtClean="0">
              <a:latin typeface="Times New Roman" panose="02020603050405020304" pitchFamily="18" charset="0"/>
            </a:endParaRPr>
          </a:p>
          <a:p>
            <a:pPr eaLnBrk="1" hangingPunct="1">
              <a:lnSpc>
                <a:spcPts val="2800"/>
              </a:lnSpc>
              <a:spcBef>
                <a:spcPct val="50000"/>
              </a:spcBef>
              <a:defRPr/>
            </a:pPr>
            <a:endParaRPr lang="en-US" sz="2400" dirty="0">
              <a:latin typeface="Times New Roman" panose="02020603050405020304" pitchFamily="18" charset="0"/>
            </a:endParaRPr>
          </a:p>
          <a:p>
            <a:pPr eaLnBrk="1" hangingPunct="1">
              <a:lnSpc>
                <a:spcPts val="2800"/>
              </a:lnSpc>
              <a:spcBef>
                <a:spcPct val="50000"/>
              </a:spcBef>
              <a:defRPr/>
            </a:pPr>
            <a:endParaRPr lang="en-US" sz="2400" dirty="0" smtClean="0">
              <a:latin typeface="Times New Roman" panose="02020603050405020304" pitchFamily="18" charset="0"/>
            </a:endParaRPr>
          </a:p>
        </p:txBody>
      </p:sp>
      <p:sp>
        <p:nvSpPr>
          <p:cNvPr id="9" name="Text Box 6"/>
          <p:cNvSpPr txBox="1">
            <a:spLocks noChangeArrowheads="1"/>
          </p:cNvSpPr>
          <p:nvPr/>
        </p:nvSpPr>
        <p:spPr bwMode="auto">
          <a:xfrm>
            <a:off x="1590040" y="3310283"/>
            <a:ext cx="3505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en-US" altLang="zh-CN" sz="2400" dirty="0">
                <a:latin typeface="Times New Roman" panose="02020603050405020304" pitchFamily="18" charset="0"/>
              </a:rPr>
              <a:t>Location</a:t>
            </a:r>
          </a:p>
          <a:p>
            <a:pPr eaLnBrk="1" hangingPunct="1">
              <a:buFont typeface="Wingdings" panose="05000000000000000000" pitchFamily="2" charset="2"/>
              <a:buNone/>
            </a:pPr>
            <a:r>
              <a:rPr lang="en-US" altLang="zh-CN" sz="2400" dirty="0">
                <a:latin typeface="Times New Roman" panose="02020603050405020304" pitchFamily="18" charset="0"/>
              </a:rPr>
              <a:t>Historical background</a:t>
            </a:r>
          </a:p>
          <a:p>
            <a:pPr eaLnBrk="1" hangingPunct="1">
              <a:buFont typeface="Wingdings" panose="05000000000000000000" pitchFamily="2" charset="2"/>
              <a:buNone/>
            </a:pPr>
            <a:r>
              <a:rPr lang="en-US" altLang="zh-CN" sz="2400" dirty="0">
                <a:latin typeface="Times New Roman" panose="02020603050405020304" pitchFamily="18" charset="0"/>
              </a:rPr>
              <a:t>Specialties &amp; uniqueness</a:t>
            </a:r>
          </a:p>
          <a:p>
            <a:pPr eaLnBrk="1" hangingPunct="1">
              <a:buFont typeface="Wingdings" panose="05000000000000000000" pitchFamily="2" charset="2"/>
              <a:buNone/>
            </a:pPr>
            <a:r>
              <a:rPr lang="en-US" altLang="zh-CN" sz="2400" dirty="0">
                <a:latin typeface="Times New Roman" panose="02020603050405020304" pitchFamily="18" charset="0"/>
              </a:rPr>
              <a:t>Stories and legends ---</a:t>
            </a:r>
          </a:p>
        </p:txBody>
      </p:sp>
      <p:sp>
        <p:nvSpPr>
          <p:cNvPr id="11" name="Text Box 7"/>
          <p:cNvSpPr txBox="1">
            <a:spLocks noChangeArrowheads="1"/>
          </p:cNvSpPr>
          <p:nvPr/>
        </p:nvSpPr>
        <p:spPr bwMode="auto">
          <a:xfrm>
            <a:off x="5259147" y="3191926"/>
            <a:ext cx="3124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en-US" altLang="zh-CN" sz="2400" dirty="0">
                <a:latin typeface="Times New Roman" panose="02020603050405020304" pitchFamily="18" charset="0"/>
              </a:rPr>
              <a:t>Economic features</a:t>
            </a:r>
          </a:p>
          <a:p>
            <a:pPr eaLnBrk="1" hangingPunct="1">
              <a:buFont typeface="Wingdings" panose="05000000000000000000" pitchFamily="2" charset="2"/>
              <a:buNone/>
            </a:pPr>
            <a:r>
              <a:rPr lang="en-US" altLang="zh-CN" sz="2400" dirty="0">
                <a:latin typeface="Times New Roman" panose="02020603050405020304" pitchFamily="18" charset="0"/>
              </a:rPr>
              <a:t>Cultural highlights</a:t>
            </a:r>
          </a:p>
          <a:p>
            <a:pPr eaLnBrk="1" hangingPunct="1">
              <a:buFont typeface="Wingdings" panose="05000000000000000000" pitchFamily="2" charset="2"/>
              <a:buNone/>
            </a:pPr>
            <a:r>
              <a:rPr lang="en-US" altLang="zh-CN" sz="2400" dirty="0">
                <a:latin typeface="Times New Roman" panose="02020603050405020304" pitchFamily="18" charset="0"/>
              </a:rPr>
              <a:t>Tourist attractions</a:t>
            </a:r>
          </a:p>
          <a:p>
            <a:pPr eaLnBrk="1" hangingPunct="1">
              <a:buFont typeface="Wingdings" panose="05000000000000000000" pitchFamily="2" charset="2"/>
              <a:buNone/>
            </a:pPr>
            <a:r>
              <a:rPr lang="en-US" altLang="zh-CN" sz="2400" dirty="0">
                <a:latin typeface="Times New Roman" panose="02020603050405020304" pitchFamily="18" charset="0"/>
              </a:rPr>
              <a:t>Population </a:t>
            </a:r>
          </a:p>
          <a:p>
            <a:pPr eaLnBrk="1" hangingPunct="1">
              <a:buFont typeface="Wingdings" panose="05000000000000000000" pitchFamily="2" charset="2"/>
              <a:buNone/>
            </a:pPr>
            <a:r>
              <a:rPr lang="en-US" altLang="zh-CN" sz="2400" dirty="0">
                <a:latin typeface="Times New Roman" panose="02020603050405020304" pitchFamily="18" charset="0"/>
              </a:rPr>
              <a:t>Geological features ---</a:t>
            </a:r>
          </a:p>
        </p:txBody>
      </p:sp>
      <p:sp>
        <p:nvSpPr>
          <p:cNvPr id="12" name="Text Box 8"/>
          <p:cNvSpPr txBox="1">
            <a:spLocks noChangeArrowheads="1"/>
          </p:cNvSpPr>
          <p:nvPr/>
        </p:nvSpPr>
        <p:spPr bwMode="auto">
          <a:xfrm>
            <a:off x="1991360" y="2737274"/>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2400" b="1" i="1" dirty="0">
                <a:latin typeface="Times New Roman" panose="02020603050405020304" pitchFamily="18" charset="0"/>
              </a:rPr>
              <a:t>Scenic Spot</a:t>
            </a:r>
          </a:p>
        </p:txBody>
      </p:sp>
      <p:sp>
        <p:nvSpPr>
          <p:cNvPr id="14" name="Text Box 9"/>
          <p:cNvSpPr txBox="1">
            <a:spLocks noChangeArrowheads="1"/>
          </p:cNvSpPr>
          <p:nvPr/>
        </p:nvSpPr>
        <p:spPr bwMode="auto">
          <a:xfrm>
            <a:off x="5334000" y="2734726"/>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2400" b="1" i="1" dirty="0">
                <a:latin typeface="Times New Roman" panose="02020603050405020304" pitchFamily="18" charset="0"/>
              </a:rPr>
              <a:t>Country / City</a:t>
            </a:r>
          </a:p>
        </p:txBody>
      </p:sp>
      <p:sp>
        <p:nvSpPr>
          <p:cNvPr id="15" name="AutoShape 10">
            <a:hlinkClick r:id="rId3" action="ppaction://program" highlightClick="1"/>
          </p:cNvPr>
          <p:cNvSpPr>
            <a:spLocks noChangeArrowheads="1"/>
          </p:cNvSpPr>
          <p:nvPr/>
        </p:nvSpPr>
        <p:spPr bwMode="auto">
          <a:xfrm>
            <a:off x="7620000" y="2800170"/>
            <a:ext cx="539272" cy="326312"/>
          </a:xfrm>
          <a:prstGeom prst="actionButtonDocument">
            <a:avLst/>
          </a:prstGeom>
          <a:solidFill>
            <a:schemeClr val="bg2"/>
          </a:solidFill>
          <a:ln w="9525">
            <a:solidFill>
              <a:schemeClr val="tx1"/>
            </a:solidFill>
            <a:miter lim="800000"/>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endParaRPr lang="zh-CN" altLang="en-US"/>
          </a:p>
        </p:txBody>
      </p:sp>
    </p:spTree>
    <p:extLst>
      <p:ext uri="{BB962C8B-B14F-4D97-AF65-F5344CB8AC3E}">
        <p14:creationId xmlns:p14="http://schemas.microsoft.com/office/powerpoint/2010/main" val="127647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Bottom)">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12" name="Text Box 5"/>
          <p:cNvSpPr txBox="1">
            <a:spLocks noChangeArrowheads="1"/>
          </p:cNvSpPr>
          <p:nvPr/>
        </p:nvSpPr>
        <p:spPr bwMode="auto">
          <a:xfrm>
            <a:off x="762000" y="1605280"/>
            <a:ext cx="10456459" cy="39703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 typeface="Wingdings" panose="05000000000000000000" pitchFamily="2" charset="2"/>
              <a:buNone/>
            </a:pPr>
            <a:r>
              <a:rPr lang="zh-CN" altLang="en-US" sz="2400" b="1" dirty="0">
                <a:latin typeface="Times New Roman" panose="02020603050405020304" pitchFamily="18" charset="0"/>
                <a:cs typeface="Times New Roman" panose="02020603050405020304" pitchFamily="18" charset="0"/>
              </a:rPr>
              <a:t>泰山地处我国山东省的中部，</a:t>
            </a:r>
            <a:r>
              <a:rPr lang="zh-CN" altLang="en-US" sz="2400" b="1" dirty="0">
                <a:solidFill>
                  <a:srgbClr val="FF0000"/>
                </a:solidFill>
                <a:latin typeface="Times New Roman" panose="02020603050405020304" pitchFamily="18" charset="0"/>
                <a:cs typeface="Times New Roman" panose="02020603050405020304" pitchFamily="18" charset="0"/>
              </a:rPr>
              <a:t>绵延</a:t>
            </a:r>
            <a:r>
              <a:rPr lang="en-US" altLang="zh-CN" sz="2400" b="1" dirty="0">
                <a:latin typeface="Times New Roman" panose="02020603050405020304" pitchFamily="18" charset="0"/>
                <a:cs typeface="Times New Roman" panose="02020603050405020304" pitchFamily="18" charset="0"/>
              </a:rPr>
              <a:t>200</a:t>
            </a:r>
            <a:r>
              <a:rPr lang="zh-CN" altLang="en-US" sz="2400" b="1" dirty="0">
                <a:latin typeface="Times New Roman" panose="02020603050405020304" pitchFamily="18" charset="0"/>
                <a:cs typeface="Times New Roman" panose="02020603050405020304" pitchFamily="18" charset="0"/>
              </a:rPr>
              <a:t>多公里，其巅峰位于泰安市北面，海拔</a:t>
            </a:r>
            <a:r>
              <a:rPr lang="en-US" altLang="zh-CN" sz="2400" b="1" dirty="0">
                <a:latin typeface="Times New Roman" panose="02020603050405020304" pitchFamily="18" charset="0"/>
                <a:cs typeface="Times New Roman" panose="02020603050405020304" pitchFamily="18" charset="0"/>
              </a:rPr>
              <a:t>1545</a:t>
            </a:r>
            <a:r>
              <a:rPr lang="zh-CN" altLang="en-US" sz="2400" b="1" dirty="0">
                <a:latin typeface="Times New Roman" panose="02020603050405020304" pitchFamily="18" charset="0"/>
                <a:cs typeface="Times New Roman" panose="02020603050405020304" pitchFamily="18" charset="0"/>
              </a:rPr>
              <a:t>米。</a:t>
            </a:r>
          </a:p>
          <a:p>
            <a:pPr algn="just" eaLnBrk="1" hangingPunct="1">
              <a:spcBef>
                <a:spcPct val="50000"/>
              </a:spcBef>
              <a:buFont typeface="Wingdings" panose="05000000000000000000" pitchFamily="2" charset="2"/>
              <a:buNone/>
            </a:pPr>
            <a:r>
              <a:rPr lang="en-US" altLang="zh-CN" sz="2400" b="1" dirty="0">
                <a:latin typeface="Times New Roman" panose="02020603050405020304" pitchFamily="18" charset="0"/>
                <a:cs typeface="Times New Roman" panose="02020603050405020304" pitchFamily="18" charset="0"/>
              </a:rPr>
              <a:t>Mount Tai is situated in central Shandong Province, </a:t>
            </a:r>
            <a:r>
              <a:rPr lang="en-US" altLang="zh-CN" sz="2400" b="1" dirty="0">
                <a:solidFill>
                  <a:srgbClr val="FF0000"/>
                </a:solidFill>
                <a:latin typeface="Times New Roman" panose="02020603050405020304" pitchFamily="18" charset="0"/>
                <a:cs typeface="Times New Roman" panose="02020603050405020304" pitchFamily="18" charset="0"/>
              </a:rPr>
              <a:t>stretching</a:t>
            </a:r>
            <a:r>
              <a:rPr lang="en-US" altLang="zh-CN" sz="2400" b="1" dirty="0">
                <a:solidFill>
                  <a:srgbClr val="FFFF00"/>
                </a:solidFill>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over 200 kilometers </a:t>
            </a:r>
            <a:r>
              <a:rPr lang="en-US" altLang="zh-CN" sz="2000" b="1" dirty="0">
                <a:latin typeface="Times New Roman" panose="02020603050405020304" pitchFamily="18" charset="0"/>
                <a:cs typeface="Times New Roman" panose="02020603050405020304" pitchFamily="18" charset="0"/>
              </a:rPr>
              <a:t> ['</a:t>
            </a:r>
            <a:r>
              <a:rPr lang="en-US" altLang="zh-CN" sz="2000" b="1" dirty="0" err="1">
                <a:latin typeface="Times New Roman" panose="02020603050405020304" pitchFamily="18" charset="0"/>
                <a:cs typeface="Times New Roman" panose="02020603050405020304" pitchFamily="18" charset="0"/>
              </a:rPr>
              <a:t>kɪlə,mitɚ</a:t>
            </a:r>
            <a:r>
              <a:rPr lang="en-US" altLang="zh-CN"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sym typeface="宋体" panose="02010600030101010101" pitchFamily="2" charset="-122"/>
              </a:rPr>
              <a:t>]</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 </a:t>
            </a:r>
            <a:r>
              <a:rPr lang="en-US" altLang="zh-CN" sz="2000" b="1" dirty="0">
                <a:latin typeface="Times New Roman" panose="02020603050405020304" pitchFamily="18" charset="0"/>
                <a:cs typeface="Times New Roman" panose="02020603050405020304" pitchFamily="18" charset="0"/>
              </a:rPr>
              <a:t>[</a:t>
            </a:r>
            <a:r>
              <a:rPr lang="en-US" altLang="zh-CN" sz="2000" b="1" dirty="0" err="1">
                <a:latin typeface="Times New Roman" panose="02020603050405020304" pitchFamily="18" charset="0"/>
                <a:cs typeface="Times New Roman" panose="02020603050405020304" pitchFamily="18" charset="0"/>
              </a:rPr>
              <a:t>kəˈlɑmətɚ</a:t>
            </a:r>
            <a:r>
              <a:rPr lang="en-US" altLang="zh-CN" sz="20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 North of city of </a:t>
            </a:r>
            <a:r>
              <a:rPr lang="en-US" altLang="zh-CN" sz="2400" b="1" dirty="0" err="1">
                <a:latin typeface="Times New Roman" panose="02020603050405020304" pitchFamily="18" charset="0"/>
                <a:cs typeface="Times New Roman" panose="02020603050405020304" pitchFamily="18" charset="0"/>
              </a:rPr>
              <a:t>Tai’an</a:t>
            </a:r>
            <a:r>
              <a:rPr lang="en-US" altLang="zh-CN" sz="2400" b="1" dirty="0">
                <a:latin typeface="Times New Roman" panose="02020603050405020304" pitchFamily="18" charset="0"/>
                <a:cs typeface="Times New Roman" panose="02020603050405020304" pitchFamily="18" charset="0"/>
              </a:rPr>
              <a:t> stands Mount Tai’s highest peak, rising to 1,545 meters above sea level.</a:t>
            </a:r>
          </a:p>
          <a:p>
            <a:pPr algn="just" eaLnBrk="1" hangingPunct="1">
              <a:spcBef>
                <a:spcPct val="50000"/>
              </a:spcBef>
              <a:buFont typeface="Wingdings" panose="05000000000000000000" pitchFamily="2" charset="2"/>
              <a:buNone/>
            </a:pPr>
            <a:r>
              <a:rPr lang="zh-CN" altLang="en-US" sz="2400" b="1" dirty="0">
                <a:latin typeface="Times New Roman" panose="02020603050405020304" pitchFamily="18" charset="0"/>
                <a:cs typeface="Times New Roman" panose="02020603050405020304" pitchFamily="18" charset="0"/>
              </a:rPr>
              <a:t>九寨沟位于我国四川省阿坝藏族自治州境内，是一片纵深达</a:t>
            </a:r>
            <a:r>
              <a:rPr lang="en-US" altLang="zh-CN" sz="2400" b="1" dirty="0">
                <a:latin typeface="Times New Roman" panose="02020603050405020304" pitchFamily="18" charset="0"/>
                <a:cs typeface="Times New Roman" panose="02020603050405020304" pitchFamily="18" charset="0"/>
              </a:rPr>
              <a:t>35</a:t>
            </a:r>
            <a:r>
              <a:rPr lang="zh-CN" altLang="en-US" sz="2400" b="1" dirty="0">
                <a:latin typeface="Times New Roman" panose="02020603050405020304" pitchFamily="18" charset="0"/>
                <a:cs typeface="Times New Roman" panose="02020603050405020304" pitchFamily="18" charset="0"/>
              </a:rPr>
              <a:t>公里的</a:t>
            </a:r>
            <a:r>
              <a:rPr lang="zh-CN" altLang="en-US" sz="2400" b="1" dirty="0">
                <a:solidFill>
                  <a:srgbClr val="FF0000"/>
                </a:solidFill>
                <a:latin typeface="Times New Roman" panose="02020603050405020304" pitchFamily="18" charset="0"/>
                <a:cs typeface="Times New Roman" panose="02020603050405020304" pitchFamily="18" charset="0"/>
              </a:rPr>
              <a:t>自然风景区</a:t>
            </a:r>
            <a:r>
              <a:rPr lang="zh-CN" altLang="en-US" sz="2400" b="1" dirty="0">
                <a:latin typeface="Times New Roman" panose="02020603050405020304" pitchFamily="18" charset="0"/>
                <a:cs typeface="Times New Roman" panose="02020603050405020304" pitchFamily="18" charset="0"/>
              </a:rPr>
              <a:t>。</a:t>
            </a:r>
          </a:p>
          <a:p>
            <a:pPr algn="just" eaLnBrk="1" hangingPunct="1">
              <a:spcBef>
                <a:spcPct val="50000"/>
              </a:spcBef>
              <a:buFont typeface="Wingdings" panose="05000000000000000000" pitchFamily="2" charset="2"/>
              <a:buNone/>
            </a:pPr>
            <a:r>
              <a:rPr lang="en-US" altLang="zh-CN" sz="2400" b="1" dirty="0" err="1">
                <a:latin typeface="Times New Roman" panose="02020603050405020304" pitchFamily="18" charset="0"/>
                <a:cs typeface="Times New Roman" panose="02020603050405020304" pitchFamily="18" charset="0"/>
              </a:rPr>
              <a:t>Jiuzhaigou</a:t>
            </a:r>
            <a:r>
              <a:rPr lang="en-US" altLang="zh-CN" sz="2400" b="1" dirty="0">
                <a:latin typeface="Times New Roman" panose="02020603050405020304" pitchFamily="18" charset="0"/>
                <a:cs typeface="Times New Roman" panose="02020603050405020304" pitchFamily="18" charset="0"/>
              </a:rPr>
              <a:t> is located in the Aba Tibetan Autonomous Prefecture, Sichuan Province, covering a land of </a:t>
            </a:r>
            <a:r>
              <a:rPr lang="en-US" altLang="zh-CN" sz="2400" b="1" dirty="0">
                <a:solidFill>
                  <a:srgbClr val="FF0000"/>
                </a:solidFill>
                <a:latin typeface="Times New Roman" panose="02020603050405020304" pitchFamily="18" charset="0"/>
                <a:cs typeface="Times New Roman" panose="02020603050405020304" pitchFamily="18" charset="0"/>
              </a:rPr>
              <a:t>natural beauty </a:t>
            </a:r>
            <a:r>
              <a:rPr lang="en-US" altLang="zh-CN" sz="2400" b="1" dirty="0">
                <a:latin typeface="Times New Roman" panose="02020603050405020304" pitchFamily="18" charset="0"/>
                <a:cs typeface="Times New Roman" panose="02020603050405020304" pitchFamily="18" charset="0"/>
              </a:rPr>
              <a:t>35 kilometers long.</a:t>
            </a:r>
          </a:p>
        </p:txBody>
      </p:sp>
    </p:spTree>
    <p:extLst>
      <p:ext uri="{BB962C8B-B14F-4D97-AF65-F5344CB8AC3E}">
        <p14:creationId xmlns:p14="http://schemas.microsoft.com/office/powerpoint/2010/main" val="168848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checkerboard(across)">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
                                            <p:txEl>
                                              <p:pRg st="3" end="3"/>
                                            </p:txEl>
                                          </p:spTgt>
                                        </p:tgtEl>
                                        <p:attrNameLst>
                                          <p:attrName>style.visibility</p:attrName>
                                        </p:attrNameLst>
                                      </p:cBhvr>
                                      <p:to>
                                        <p:strVal val="visible"/>
                                      </p:to>
                                    </p:set>
                                    <p:animEffect transition="in" filter="checkerboard(across)">
                                      <p:cBhvr>
                                        <p:cTn id="12"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9" name="TextBox 5"/>
          <p:cNvSpPr txBox="1"/>
          <p:nvPr/>
        </p:nvSpPr>
        <p:spPr>
          <a:xfrm>
            <a:off x="954248" y="201594"/>
            <a:ext cx="10264211" cy="584775"/>
          </a:xfrm>
          <a:prstGeom prst="rect">
            <a:avLst/>
          </a:prstGeom>
          <a:noFill/>
        </p:spPr>
        <p:txBody>
          <a:bodyPr wrap="square" rtlCol="0">
            <a:spAutoFit/>
          </a:bodyPr>
          <a:lstStyle/>
          <a:p>
            <a:r>
              <a:rPr lang="en-US" altLang="zh-CN" sz="3200" b="1" dirty="0" smtClean="0">
                <a:solidFill>
                  <a:schemeClr val="bg2"/>
                </a:solidFill>
                <a:latin typeface="Times New Roman" panose="02020603050405020304" pitchFamily="18" charset="0"/>
                <a:cs typeface="Times New Roman" panose="02020603050405020304" pitchFamily="18" charset="0"/>
              </a:rPr>
              <a:t>I. Pre-interpreting  − </a:t>
            </a:r>
            <a:r>
              <a:rPr lang="en-US" altLang="zh-CN" sz="3200" b="1" dirty="0" smtClean="0">
                <a:solidFill>
                  <a:srgbClr val="FFFF00"/>
                </a:solidFill>
                <a:latin typeface="Times New Roman" panose="02020603050405020304" pitchFamily="18" charset="0"/>
                <a:cs typeface="Times New Roman" panose="02020603050405020304" pitchFamily="18" charset="0"/>
              </a:rPr>
              <a:t>2. </a:t>
            </a:r>
            <a:r>
              <a:rPr lang="en-US" altLang="zh-CN" sz="3200" b="1" dirty="0" smtClean="0">
                <a:solidFill>
                  <a:srgbClr val="FFFF00"/>
                </a:solidFill>
                <a:latin typeface="Times New Roman" panose="02020603050405020304" pitchFamily="18" charset="0"/>
              </a:rPr>
              <a:t>Discourse analysis on tourism</a:t>
            </a:r>
            <a:endParaRPr lang="zh-CN" altLang="en-US" sz="3200" b="1" dirty="0">
              <a:solidFill>
                <a:schemeClr val="bg2"/>
              </a:solidFill>
              <a:latin typeface="Times New Roman" panose="02020603050405020304" pitchFamily="18" charset="0"/>
              <a:cs typeface="Times New Roman" panose="02020603050405020304" pitchFamily="18" charset="0"/>
            </a:endParaRPr>
          </a:p>
        </p:txBody>
      </p:sp>
      <p:sp>
        <p:nvSpPr>
          <p:cNvPr id="12" name="Text Box 5"/>
          <p:cNvSpPr txBox="1">
            <a:spLocks noChangeArrowheads="1"/>
          </p:cNvSpPr>
          <p:nvPr/>
        </p:nvSpPr>
        <p:spPr bwMode="auto">
          <a:xfrm>
            <a:off x="831273" y="1828800"/>
            <a:ext cx="10456459" cy="24929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b="1" dirty="0">
                <a:latin typeface="Times New Roman" panose="02020603050405020304" pitchFamily="18" charset="0"/>
                <a:cs typeface="Times New Roman" panose="02020603050405020304" pitchFamily="18" charset="0"/>
              </a:rPr>
              <a:t>位于中国东部的泰山一直被视为吉祥之地。</a:t>
            </a:r>
          </a:p>
          <a:p>
            <a:pPr eaLnBrk="1" hangingPunct="1">
              <a:spcBef>
                <a:spcPct val="50000"/>
              </a:spcBef>
              <a:buFont typeface="Wingdings" panose="05000000000000000000" pitchFamily="2" charset="2"/>
              <a:buNone/>
            </a:pPr>
            <a:r>
              <a:rPr lang="en-US" altLang="zh-CN" sz="2400" b="1" dirty="0">
                <a:latin typeface="Times New Roman" panose="02020603050405020304" pitchFamily="18" charset="0"/>
                <a:cs typeface="Times New Roman" panose="02020603050405020304" pitchFamily="18" charset="0"/>
              </a:rPr>
              <a:t>Mount Tai, located in East China, has been regarded as a </a:t>
            </a:r>
            <a:r>
              <a:rPr lang="en-US" altLang="zh-CN" sz="2400" b="1" dirty="0">
                <a:solidFill>
                  <a:srgbClr val="FF0000"/>
                </a:solidFill>
                <a:latin typeface="Times New Roman" panose="02020603050405020304" pitchFamily="18" charset="0"/>
                <a:cs typeface="Times New Roman" panose="02020603050405020304" pitchFamily="18" charset="0"/>
              </a:rPr>
              <a:t>propitious place</a:t>
            </a:r>
            <a:r>
              <a:rPr lang="en-US" altLang="zh-CN" sz="2400" b="1" dirty="0">
                <a:latin typeface="Times New Roman" panose="02020603050405020304" pitchFamily="18" charset="0"/>
                <a:cs typeface="Times New Roman" panose="02020603050405020304" pitchFamily="18" charset="0"/>
              </a:rPr>
              <a:t>.</a:t>
            </a:r>
          </a:p>
          <a:p>
            <a:pPr eaLnBrk="1" hangingPunct="1">
              <a:spcBef>
                <a:spcPct val="50000"/>
              </a:spcBef>
              <a:buFont typeface="Wingdings" panose="05000000000000000000" pitchFamily="2" charset="2"/>
              <a:buNone/>
            </a:pPr>
            <a:r>
              <a:rPr lang="zh-CN" altLang="en-US" sz="2400" b="1" dirty="0">
                <a:latin typeface="Times New Roman" panose="02020603050405020304" pitchFamily="18" charset="0"/>
                <a:cs typeface="Times New Roman" panose="02020603050405020304" pitchFamily="18" charset="0"/>
              </a:rPr>
              <a:t>古代帝王着泰山登临，供以祭品，祭祀天地，为国家的</a:t>
            </a:r>
            <a:r>
              <a:rPr lang="zh-CN" altLang="en-US" sz="2400" b="1" dirty="0" smtClean="0">
                <a:latin typeface="Times New Roman" panose="02020603050405020304" pitchFamily="18" charset="0"/>
                <a:cs typeface="Times New Roman" panose="02020603050405020304" pitchFamily="18" charset="0"/>
              </a:rPr>
              <a:t>繁荣昌盛与</a:t>
            </a:r>
            <a:r>
              <a:rPr lang="zh-CN" altLang="en-US" sz="2400" b="1" dirty="0">
                <a:latin typeface="Times New Roman" panose="02020603050405020304" pitchFamily="18" charset="0"/>
                <a:cs typeface="Times New Roman" panose="02020603050405020304" pitchFamily="18" charset="0"/>
              </a:rPr>
              <a:t>祥和祈祷。</a:t>
            </a:r>
          </a:p>
          <a:p>
            <a:pPr eaLnBrk="1" hangingPunct="1">
              <a:spcBef>
                <a:spcPct val="50000"/>
              </a:spcBef>
              <a:buFont typeface="Wingdings" panose="05000000000000000000" pitchFamily="2" charset="2"/>
              <a:buNone/>
            </a:pPr>
            <a:r>
              <a:rPr lang="en-US" altLang="zh-CN" sz="2400" b="1" dirty="0">
                <a:latin typeface="Times New Roman" panose="02020603050405020304" pitchFamily="18" charset="0"/>
                <a:cs typeface="Times New Roman" panose="02020603050405020304" pitchFamily="18" charset="0"/>
              </a:rPr>
              <a:t>Ancient emperors prayed for the country’s prosperity and peace by offering sacrifices to Heaven and Earth on Mount Tai.</a:t>
            </a:r>
          </a:p>
        </p:txBody>
      </p:sp>
    </p:spTree>
    <p:extLst>
      <p:ext uri="{BB962C8B-B14F-4D97-AF65-F5344CB8AC3E}">
        <p14:creationId xmlns:p14="http://schemas.microsoft.com/office/powerpoint/2010/main" val="47831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checkerboard(across)">
                                      <p:cBhvr>
                                        <p:cTn id="7"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Clarity</Template>
  <TotalTime>5170</TotalTime>
  <Words>3195</Words>
  <Application>Microsoft Office PowerPoint</Application>
  <PresentationFormat>自定义</PresentationFormat>
  <Paragraphs>241</Paragraphs>
  <Slides>33</Slides>
  <Notes>0</Notes>
  <HiddenSlides>0</HiddenSlides>
  <MMClips>3</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汪旭</dc:creator>
  <cp:lastModifiedBy>HUAWEI</cp:lastModifiedBy>
  <cp:revision>213</cp:revision>
  <dcterms:created xsi:type="dcterms:W3CDTF">2018-11-20T00:57:48Z</dcterms:created>
  <dcterms:modified xsi:type="dcterms:W3CDTF">2023-03-29T13:22:19Z</dcterms:modified>
</cp:coreProperties>
</file>